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Lst>
  <p:sldSz cy="6858000" cx="12192000"/>
  <p:notesSz cx="6858000" cy="9144000"/>
  <p:embeddedFontLst>
    <p:embeddedFont>
      <p:font typeface="Play"/>
      <p:regular r:id="rId18"/>
      <p:bold r:id="rId19"/>
    </p:embeddedFont>
    <p:embeddedFont>
      <p:font typeface="Caveat"/>
      <p:regular r:id="rId20"/>
      <p:bold r:id="rId2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22" roundtripDataSignature="AMtx7mg/jJ3Q+VGlDwnqOJhY60omgQTXd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Caveat-regular.fntdata"/><Relationship Id="rId11" Type="http://schemas.openxmlformats.org/officeDocument/2006/relationships/slide" Target="slides/slide7.xml"/><Relationship Id="rId22" Type="http://customschemas.google.com/relationships/presentationmetadata" Target="metadata"/><Relationship Id="rId10" Type="http://schemas.openxmlformats.org/officeDocument/2006/relationships/slide" Target="slides/slide6.xml"/><Relationship Id="rId21" Type="http://schemas.openxmlformats.org/officeDocument/2006/relationships/font" Target="fonts/Caveat-bold.fntdata"/><Relationship Id="rId13" Type="http://schemas.openxmlformats.org/officeDocument/2006/relationships/slide" Target="slides/slide9.xml"/><Relationship Id="rId12" Type="http://schemas.openxmlformats.org/officeDocument/2006/relationships/slide" Target="slides/slide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5" Type="http://schemas.openxmlformats.org/officeDocument/2006/relationships/slide" Target="slides/slide1.xml"/><Relationship Id="rId19" Type="http://schemas.openxmlformats.org/officeDocument/2006/relationships/font" Target="fonts/Play-bold.fntdata"/><Relationship Id="rId6" Type="http://schemas.openxmlformats.org/officeDocument/2006/relationships/slide" Target="slides/slide2.xml"/><Relationship Id="rId18" Type="http://schemas.openxmlformats.org/officeDocument/2006/relationships/font" Target="fonts/Play-regular.fntdata"/><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 name="Google Shape;86;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373ba05a8ee_1_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373ba05a8ee_1_1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S?: “Like our company, your </a:t>
            </a:r>
            <a:r>
              <a:rPr lang="en-US"/>
              <a:t>library</a:t>
            </a:r>
            <a:r>
              <a:rPr lang="en-US"/>
              <a:t> thrives from your communities support and feedback”</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S?: “Having a way for faculty and members to communicate with each other when planning events, or generally talking about library topics is crucial to your library cultivating a passionate community.</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S?: “This also centralizes who is interested in your organization, meaning that discussion that may be split by different platform can meet here instead.”</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S?: “Seeing which members are more active in these </a:t>
            </a:r>
            <a:r>
              <a:rPr lang="en-US"/>
              <a:t>forums</a:t>
            </a:r>
            <a:r>
              <a:rPr lang="en-US"/>
              <a:t> may allow you to highlight those who your library </a:t>
            </a:r>
            <a:r>
              <a:rPr lang="en-US"/>
              <a:t>believes</a:t>
            </a:r>
            <a:r>
              <a:rPr lang="en-US"/>
              <a:t> to be large contributors.”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85" name="Google Shape;185;g373ba05a8ee_1_1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373ba05a8ee_1_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373ba05a8ee_1_1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S?: “Here are records displayed on the web portal”</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S?: “Similar to our views, we wanted to make sure everything followed a similar format”</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S?: “We wanted to make sure the records are easily readable by faculty, while also providing in-depth scope of information”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S?: “Depending on how you want to display these, your library could also easily replace columns to display information more fitting to the context of your work.”</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S?: “Keeping data organized and displayed correctly is an issue of the past”</a:t>
            </a:r>
            <a:endParaRPr/>
          </a:p>
        </p:txBody>
      </p:sp>
      <p:sp>
        <p:nvSpPr>
          <p:cNvPr id="201" name="Google Shape;201;g373ba05a8ee_1_1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373ba05a8ee_1_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373ba05a8ee_1_2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S?: “Here are a few more examples of how these records might look like for you if you </a:t>
            </a:r>
            <a:r>
              <a:rPr lang="en-US"/>
              <a:t>decide</a:t>
            </a:r>
            <a:r>
              <a:rPr lang="en-US"/>
              <a:t> to work with us”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S?: “We made sure to cover any of your record keeping habits you already have, while also providing new details that may be beneficial for</a:t>
            </a:r>
            <a:endParaRPr/>
          </a:p>
          <a:p>
            <a:pPr indent="0" lvl="0" marL="0" rtl="0" algn="l">
              <a:spcBef>
                <a:spcPts val="0"/>
              </a:spcBef>
              <a:spcAft>
                <a:spcPts val="0"/>
              </a:spcAft>
              <a:buNone/>
            </a:pPr>
            <a:r>
              <a:rPr lang="en-US"/>
              <a:t>a growing successful library”</a:t>
            </a:r>
            <a:endParaRPr/>
          </a:p>
          <a:p>
            <a:pPr indent="0" lvl="0" marL="0" rtl="0" algn="l">
              <a:spcBef>
                <a:spcPts val="0"/>
              </a:spcBef>
              <a:spcAft>
                <a:spcPts val="0"/>
              </a:spcAft>
              <a:buNone/>
            </a:pPr>
            <a:r>
              <a:t/>
            </a:r>
            <a:endParaRPr sz="1300">
              <a:latin typeface="Times New Roman"/>
              <a:ea typeface="Times New Roman"/>
              <a:cs typeface="Times New Roman"/>
              <a:sym typeface="Times New Roman"/>
            </a:endParaRPr>
          </a:p>
          <a:p>
            <a:pPr indent="0" lvl="0" marL="0" rtl="0" algn="l">
              <a:spcBef>
                <a:spcPts val="0"/>
              </a:spcBef>
              <a:spcAft>
                <a:spcPts val="0"/>
              </a:spcAft>
              <a:buNone/>
            </a:pPr>
            <a:r>
              <a:rPr lang="en-US" sz="1300">
                <a:latin typeface="Times New Roman"/>
                <a:ea typeface="Times New Roman"/>
                <a:cs typeface="Times New Roman"/>
                <a:sym typeface="Times New Roman"/>
              </a:rPr>
              <a:t>S?: “Our Digital versus Physical usage trends allow you to compare which books may be getting more attention online than in person, making the process of</a:t>
            </a:r>
            <a:endParaRPr sz="1300">
              <a:latin typeface="Times New Roman"/>
              <a:ea typeface="Times New Roman"/>
              <a:cs typeface="Times New Roman"/>
              <a:sym typeface="Times New Roman"/>
            </a:endParaRPr>
          </a:p>
          <a:p>
            <a:pPr indent="0" lvl="0" marL="0" rtl="0" algn="l">
              <a:spcBef>
                <a:spcPts val="0"/>
              </a:spcBef>
              <a:spcAft>
                <a:spcPts val="0"/>
              </a:spcAft>
              <a:buNone/>
            </a:pPr>
            <a:r>
              <a:rPr lang="en-US" sz="1300">
                <a:latin typeface="Times New Roman"/>
                <a:ea typeface="Times New Roman"/>
                <a:cs typeface="Times New Roman"/>
                <a:sym typeface="Times New Roman"/>
              </a:rPr>
              <a:t>finding what books people want simple”</a:t>
            </a:r>
            <a:endParaRPr sz="1300">
              <a:latin typeface="Times New Roman"/>
              <a:ea typeface="Times New Roman"/>
              <a:cs typeface="Times New Roman"/>
              <a:sym typeface="Times New Roman"/>
            </a:endParaRPr>
          </a:p>
          <a:p>
            <a:pPr indent="0" lvl="0" marL="0" rtl="0" algn="l">
              <a:spcBef>
                <a:spcPts val="0"/>
              </a:spcBef>
              <a:spcAft>
                <a:spcPts val="0"/>
              </a:spcAft>
              <a:buNone/>
            </a:pPr>
            <a:r>
              <a:t/>
            </a:r>
            <a:endParaRPr sz="1300">
              <a:latin typeface="Times New Roman"/>
              <a:ea typeface="Times New Roman"/>
              <a:cs typeface="Times New Roman"/>
              <a:sym typeface="Times New Roman"/>
            </a:endParaRPr>
          </a:p>
          <a:p>
            <a:pPr indent="0" lvl="0" marL="0" rtl="0" algn="l">
              <a:spcBef>
                <a:spcPts val="0"/>
              </a:spcBef>
              <a:spcAft>
                <a:spcPts val="0"/>
              </a:spcAft>
              <a:buNone/>
            </a:pPr>
            <a:r>
              <a:rPr lang="en-US" sz="1300">
                <a:latin typeface="Times New Roman"/>
                <a:ea typeface="Times New Roman"/>
                <a:cs typeface="Times New Roman"/>
                <a:sym typeface="Times New Roman"/>
              </a:rPr>
              <a:t>S?: “As a final point, we would like to show you our database in action”</a:t>
            </a:r>
            <a:endParaRPr sz="1300">
              <a:latin typeface="Times New Roman"/>
              <a:ea typeface="Times New Roman"/>
              <a:cs typeface="Times New Roman"/>
              <a:sym typeface="Times New Roman"/>
            </a:endParaRPr>
          </a:p>
        </p:txBody>
      </p:sp>
      <p:sp>
        <p:nvSpPr>
          <p:cNvPr id="214" name="Google Shape;214;g373ba05a8ee_1_2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lnSpc>
                <a:spcPct val="115833"/>
              </a:lnSpc>
              <a:spcBef>
                <a:spcPts val="0"/>
              </a:spcBef>
              <a:spcAft>
                <a:spcPts val="0"/>
              </a:spcAft>
              <a:buClr>
                <a:schemeClr val="dk1"/>
              </a:buClr>
              <a:buSzPts val="1100"/>
              <a:buFont typeface="Arial"/>
              <a:buNone/>
            </a:pPr>
            <a:r>
              <a:rPr lang="en-US" sz="1400">
                <a:latin typeface="Times New Roman"/>
                <a:ea typeface="Times New Roman"/>
                <a:cs typeface="Times New Roman"/>
                <a:sym typeface="Times New Roman"/>
              </a:rPr>
              <a:t>S3: "We didn't just build a system. We built control, </a:t>
            </a:r>
            <a:r>
              <a:rPr lang="en-US" sz="1400">
                <a:latin typeface="Times New Roman"/>
                <a:ea typeface="Times New Roman"/>
                <a:cs typeface="Times New Roman"/>
                <a:sym typeface="Times New Roman"/>
              </a:rPr>
              <a:t>consistency</a:t>
            </a:r>
            <a:r>
              <a:rPr lang="en-US" sz="1400">
                <a:latin typeface="Times New Roman"/>
                <a:ea typeface="Times New Roman"/>
                <a:cs typeface="Times New Roman"/>
                <a:sym typeface="Times New Roman"/>
              </a:rPr>
              <a:t>, and clarity.”</a:t>
            </a:r>
            <a:endParaRPr sz="1400">
              <a:latin typeface="Times New Roman"/>
              <a:ea typeface="Times New Roman"/>
              <a:cs typeface="Times New Roman"/>
              <a:sym typeface="Times New Roman"/>
            </a:endParaRPr>
          </a:p>
          <a:p>
            <a:pPr indent="0" lvl="0" marL="0" rtl="0" algn="l">
              <a:lnSpc>
                <a:spcPct val="115833"/>
              </a:lnSpc>
              <a:spcBef>
                <a:spcPts val="800"/>
              </a:spcBef>
              <a:spcAft>
                <a:spcPts val="0"/>
              </a:spcAft>
              <a:buClr>
                <a:schemeClr val="dk1"/>
              </a:buClr>
              <a:buSzPts val="1100"/>
              <a:buFont typeface="Arial"/>
              <a:buNone/>
            </a:pPr>
            <a:r>
              <a:t/>
            </a:r>
            <a:endParaRPr sz="1400">
              <a:latin typeface="Times New Roman"/>
              <a:ea typeface="Times New Roman"/>
              <a:cs typeface="Times New Roman"/>
              <a:sym typeface="Times New Roman"/>
            </a:endParaRPr>
          </a:p>
          <a:p>
            <a:pPr indent="0" lvl="0" marL="0" rtl="0" algn="l">
              <a:lnSpc>
                <a:spcPct val="115833"/>
              </a:lnSpc>
              <a:spcBef>
                <a:spcPts val="800"/>
              </a:spcBef>
              <a:spcAft>
                <a:spcPts val="0"/>
              </a:spcAft>
              <a:buClr>
                <a:schemeClr val="dk1"/>
              </a:buClr>
              <a:buSzPts val="1100"/>
              <a:buFont typeface="Arial"/>
              <a:buNone/>
            </a:pPr>
            <a:r>
              <a:rPr lang="en-US" sz="1400">
                <a:latin typeface="Times New Roman"/>
                <a:ea typeface="Times New Roman"/>
                <a:cs typeface="Times New Roman"/>
                <a:sym typeface="Times New Roman"/>
              </a:rPr>
              <a:t>S1: “Our responsibility is to ensure everything is up to standard in today’s increasingly tech-driven world.”</a:t>
            </a:r>
            <a:endParaRPr sz="1400">
              <a:latin typeface="Times New Roman"/>
              <a:ea typeface="Times New Roman"/>
              <a:cs typeface="Times New Roman"/>
              <a:sym typeface="Times New Roman"/>
            </a:endParaRPr>
          </a:p>
          <a:p>
            <a:pPr indent="0" lvl="0" marL="0" rtl="0" algn="l">
              <a:lnSpc>
                <a:spcPct val="115833"/>
              </a:lnSpc>
              <a:spcBef>
                <a:spcPts val="800"/>
              </a:spcBef>
              <a:spcAft>
                <a:spcPts val="0"/>
              </a:spcAft>
              <a:buClr>
                <a:schemeClr val="dk1"/>
              </a:buClr>
              <a:buSzPts val="1100"/>
              <a:buFont typeface="Arial"/>
              <a:buNone/>
            </a:pPr>
            <a:r>
              <a:t/>
            </a:r>
            <a:endParaRPr sz="1400">
              <a:latin typeface="Times New Roman"/>
              <a:ea typeface="Times New Roman"/>
              <a:cs typeface="Times New Roman"/>
              <a:sym typeface="Times New Roman"/>
            </a:endParaRPr>
          </a:p>
          <a:p>
            <a:pPr indent="0" lvl="0" marL="0" rtl="0" algn="l">
              <a:lnSpc>
                <a:spcPct val="115833"/>
              </a:lnSpc>
              <a:spcBef>
                <a:spcPts val="800"/>
              </a:spcBef>
              <a:spcAft>
                <a:spcPts val="0"/>
              </a:spcAft>
              <a:buClr>
                <a:schemeClr val="dk1"/>
              </a:buClr>
              <a:buSzPts val="1100"/>
              <a:buFont typeface="Arial"/>
              <a:buNone/>
            </a:pPr>
            <a:r>
              <a:rPr lang="en-US" sz="1400">
                <a:latin typeface="Times New Roman"/>
                <a:ea typeface="Times New Roman"/>
                <a:cs typeface="Times New Roman"/>
                <a:sym typeface="Times New Roman"/>
              </a:rPr>
              <a:t>S4: "While others offer features, we offer foresight. Our system gives libraries the tools to grow without growing pains."</a:t>
            </a:r>
            <a:endParaRPr sz="1400">
              <a:latin typeface="Times New Roman"/>
              <a:ea typeface="Times New Roman"/>
              <a:cs typeface="Times New Roman"/>
              <a:sym typeface="Times New Roman"/>
            </a:endParaRPr>
          </a:p>
          <a:p>
            <a:pPr indent="0" lvl="0" marL="0" rtl="0" algn="l">
              <a:lnSpc>
                <a:spcPct val="115833"/>
              </a:lnSpc>
              <a:spcBef>
                <a:spcPts val="800"/>
              </a:spcBef>
              <a:spcAft>
                <a:spcPts val="0"/>
              </a:spcAft>
              <a:buClr>
                <a:schemeClr val="dk1"/>
              </a:buClr>
              <a:buSzPts val="1100"/>
              <a:buFont typeface="Arial"/>
              <a:buNone/>
            </a:pPr>
            <a:r>
              <a:t/>
            </a:r>
            <a:endParaRPr sz="1400">
              <a:latin typeface="Times New Roman"/>
              <a:ea typeface="Times New Roman"/>
              <a:cs typeface="Times New Roman"/>
              <a:sym typeface="Times New Roman"/>
            </a:endParaRPr>
          </a:p>
          <a:p>
            <a:pPr indent="0" lvl="0" marL="0" rtl="0" algn="l">
              <a:lnSpc>
                <a:spcPct val="115833"/>
              </a:lnSpc>
              <a:spcBef>
                <a:spcPts val="800"/>
              </a:spcBef>
              <a:spcAft>
                <a:spcPts val="800"/>
              </a:spcAft>
              <a:buClr>
                <a:schemeClr val="dk1"/>
              </a:buClr>
              <a:buSzPts val="1100"/>
              <a:buFont typeface="Arial"/>
              <a:buNone/>
            </a:pPr>
            <a:r>
              <a:rPr lang="en-US" sz="1400">
                <a:latin typeface="Times New Roman"/>
                <a:ea typeface="Times New Roman"/>
                <a:cs typeface="Times New Roman"/>
                <a:sym typeface="Times New Roman"/>
              </a:rPr>
              <a:t>S2: "So the real question is: how soon can we get you set up?"</a:t>
            </a:r>
            <a:endParaRPr/>
          </a:p>
        </p:txBody>
      </p:sp>
      <p:sp>
        <p:nvSpPr>
          <p:cNvPr id="225" name="Google Shape;225;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5" name="Google Shape;95;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400">
                <a:latin typeface="Times New Roman"/>
                <a:ea typeface="Times New Roman"/>
                <a:cs typeface="Times New Roman"/>
                <a:sym typeface="Times New Roman"/>
              </a:rPr>
              <a:t>S1:  "Libraries today face more than just quiet reading rooms. They’re juggling rising patron expectations, limited staff resources, and outdated tools. </a:t>
            </a:r>
            <a:endParaRPr sz="1400">
              <a:latin typeface="Times New Roman"/>
              <a:ea typeface="Times New Roman"/>
              <a:cs typeface="Times New Roman"/>
              <a:sym typeface="Times New Roman"/>
            </a:endParaRPr>
          </a:p>
          <a:p>
            <a:pPr indent="0" lvl="0" marL="0" rtl="0" algn="l">
              <a:spcBef>
                <a:spcPts val="0"/>
              </a:spcBef>
              <a:spcAft>
                <a:spcPts val="0"/>
              </a:spcAft>
              <a:buNone/>
            </a:pPr>
            <a:r>
              <a:t/>
            </a:r>
            <a:endParaRPr sz="1400">
              <a:latin typeface="Times New Roman"/>
              <a:ea typeface="Times New Roman"/>
              <a:cs typeface="Times New Roman"/>
              <a:sym typeface="Times New Roman"/>
            </a:endParaRPr>
          </a:p>
          <a:p>
            <a:pPr indent="0" lvl="0" marL="0" rtl="0" algn="l">
              <a:lnSpc>
                <a:spcPct val="115833"/>
              </a:lnSpc>
              <a:spcBef>
                <a:spcPts val="0"/>
              </a:spcBef>
              <a:spcAft>
                <a:spcPts val="0"/>
              </a:spcAft>
              <a:buNone/>
            </a:pPr>
            <a:r>
              <a:rPr lang="en-US" sz="1400">
                <a:latin typeface="Times New Roman"/>
                <a:ea typeface="Times New Roman"/>
                <a:cs typeface="Times New Roman"/>
                <a:sym typeface="Times New Roman"/>
              </a:rPr>
              <a:t>S1: "That's where we come in. Our team designed a system that streamlines library operations, improves access to key information, and strengthens accountability from top to bottom.”</a:t>
            </a:r>
            <a:endParaRPr sz="1400">
              <a:latin typeface="Times New Roman"/>
              <a:ea typeface="Times New Roman"/>
              <a:cs typeface="Times New Roman"/>
              <a:sym typeface="Times New Roman"/>
            </a:endParaRPr>
          </a:p>
          <a:p>
            <a:pPr indent="0" lvl="0" marL="0" rtl="0" algn="l">
              <a:lnSpc>
                <a:spcPct val="115833"/>
              </a:lnSpc>
              <a:spcBef>
                <a:spcPts val="800"/>
              </a:spcBef>
              <a:spcAft>
                <a:spcPts val="0"/>
              </a:spcAft>
              <a:buNone/>
            </a:pPr>
            <a:r>
              <a:rPr lang="en-US" sz="1400">
                <a:latin typeface="Times New Roman"/>
                <a:ea typeface="Times New Roman"/>
                <a:cs typeface="Times New Roman"/>
                <a:sym typeface="Times New Roman"/>
              </a:rPr>
              <a:t>S2: “Our experience with past clients has led us to believe that this system would be a perfect fit for this location and customer base”</a:t>
            </a:r>
            <a:endParaRPr sz="1400">
              <a:latin typeface="Times New Roman"/>
              <a:ea typeface="Times New Roman"/>
              <a:cs typeface="Times New Roman"/>
              <a:sym typeface="Times New Roman"/>
            </a:endParaRPr>
          </a:p>
          <a:p>
            <a:pPr indent="0" lvl="0" marL="0" rtl="0" algn="l">
              <a:lnSpc>
                <a:spcPct val="115833"/>
              </a:lnSpc>
              <a:spcBef>
                <a:spcPts val="800"/>
              </a:spcBef>
              <a:spcAft>
                <a:spcPts val="0"/>
              </a:spcAft>
              <a:buNone/>
            </a:pPr>
            <a:r>
              <a:rPr lang="en-US" sz="1400">
                <a:latin typeface="Times New Roman"/>
                <a:ea typeface="Times New Roman"/>
                <a:cs typeface="Times New Roman"/>
                <a:sym typeface="Times New Roman"/>
              </a:rPr>
              <a:t>S2: “We believe that our implementation will meet your requirements, and would like to brief you on our unique approach to database design”.</a:t>
            </a:r>
            <a:endParaRPr sz="1400">
              <a:latin typeface="Times New Roman"/>
              <a:ea typeface="Times New Roman"/>
              <a:cs typeface="Times New Roman"/>
              <a:sym typeface="Times New Roman"/>
            </a:endParaRPr>
          </a:p>
          <a:p>
            <a:pPr indent="0" lvl="0" marL="0" rtl="0" algn="l">
              <a:spcBef>
                <a:spcPts val="800"/>
              </a:spcBef>
              <a:spcAft>
                <a:spcPts val="0"/>
              </a:spcAft>
              <a:buNone/>
            </a:pPr>
            <a:r>
              <a:rPr lang="en-US" sz="1400">
                <a:latin typeface="Times New Roman"/>
                <a:ea typeface="Times New Roman"/>
                <a:cs typeface="Times New Roman"/>
                <a:sym typeface="Times New Roman"/>
              </a:rPr>
              <a:t>S2:  "Let’s take a look at the core problems we solve."</a:t>
            </a:r>
            <a:endParaRPr sz="1400">
              <a:latin typeface="Times New Roman"/>
              <a:ea typeface="Times New Roman"/>
              <a:cs typeface="Times New Roman"/>
              <a:sym typeface="Times New Roman"/>
            </a:endParaRPr>
          </a:p>
          <a:p>
            <a:pPr indent="0" lvl="0" marL="0" rtl="0" algn="l">
              <a:spcBef>
                <a:spcPts val="0"/>
              </a:spcBef>
              <a:spcAft>
                <a:spcPts val="0"/>
              </a:spcAft>
              <a:buClr>
                <a:srgbClr val="000000"/>
              </a:buClr>
              <a:buFont typeface="Arial"/>
              <a:buNone/>
            </a:pPr>
            <a:r>
              <a:t/>
            </a:r>
            <a:endParaRPr sz="1400">
              <a:latin typeface="Times New Roman"/>
              <a:ea typeface="Times New Roman"/>
              <a:cs typeface="Times New Roman"/>
              <a:sym typeface="Times New Roman"/>
            </a:endParaRPr>
          </a:p>
          <a:p>
            <a:pPr indent="0" lvl="0" marL="0" rtl="0" algn="l">
              <a:spcBef>
                <a:spcPts val="0"/>
              </a:spcBef>
              <a:spcAft>
                <a:spcPts val="0"/>
              </a:spcAft>
              <a:buClr>
                <a:srgbClr val="000000"/>
              </a:buClr>
              <a:buFont typeface="Arial"/>
              <a:buNone/>
            </a:pPr>
            <a:r>
              <a:t/>
            </a:r>
            <a:endParaRPr sz="1400">
              <a:latin typeface="Times New Roman"/>
              <a:ea typeface="Times New Roman"/>
              <a:cs typeface="Times New Roman"/>
              <a:sym typeface="Times New Roman"/>
            </a:endParaRPr>
          </a:p>
          <a:p>
            <a:pPr indent="0" lvl="0" marL="0" rtl="0" algn="l">
              <a:spcBef>
                <a:spcPts val="0"/>
              </a:spcBef>
              <a:spcAft>
                <a:spcPts val="0"/>
              </a:spcAft>
              <a:buClr>
                <a:srgbClr val="000000"/>
              </a:buClr>
              <a:buFont typeface="Arial"/>
              <a:buNone/>
            </a:pPr>
            <a:r>
              <a:t/>
            </a:r>
            <a:endParaRPr sz="1400">
              <a:latin typeface="Times New Roman"/>
              <a:ea typeface="Times New Roman"/>
              <a:cs typeface="Times New Roman"/>
              <a:sym typeface="Times New Roman"/>
            </a:endParaRPr>
          </a:p>
          <a:p>
            <a:pPr indent="0" lvl="0" marL="0" rtl="0" algn="l">
              <a:spcBef>
                <a:spcPts val="0"/>
              </a:spcBef>
              <a:spcAft>
                <a:spcPts val="0"/>
              </a:spcAft>
              <a:buClr>
                <a:srgbClr val="000000"/>
              </a:buClr>
              <a:buFont typeface="Arial"/>
              <a:buNone/>
            </a:pPr>
            <a:r>
              <a:t/>
            </a:r>
            <a:endParaRPr sz="1400">
              <a:latin typeface="Times New Roman"/>
              <a:ea typeface="Times New Roman"/>
              <a:cs typeface="Times New Roman"/>
              <a:sym typeface="Times New Roman"/>
            </a:endParaRPr>
          </a:p>
          <a:p>
            <a:pPr indent="0" lvl="0" marL="0" rtl="0" algn="l">
              <a:spcBef>
                <a:spcPts val="0"/>
              </a:spcBef>
              <a:spcAft>
                <a:spcPts val="0"/>
              </a:spcAft>
              <a:buClr>
                <a:srgbClr val="000000"/>
              </a:buClr>
              <a:buFont typeface="Arial"/>
              <a:buNone/>
            </a:pPr>
            <a:r>
              <a:t/>
            </a:r>
            <a:endParaRPr sz="1400">
              <a:latin typeface="Times New Roman"/>
              <a:ea typeface="Times New Roman"/>
              <a:cs typeface="Times New Roman"/>
              <a:sym typeface="Times New Roman"/>
            </a:endParaRPr>
          </a:p>
          <a:p>
            <a:pPr indent="0" lvl="0" marL="0" rtl="0" algn="l">
              <a:spcBef>
                <a:spcPts val="0"/>
              </a:spcBef>
              <a:spcAft>
                <a:spcPts val="0"/>
              </a:spcAft>
              <a:buClr>
                <a:srgbClr val="000000"/>
              </a:buClr>
              <a:buFont typeface="Arial"/>
              <a:buNone/>
            </a:pPr>
            <a:r>
              <a:t/>
            </a:r>
            <a:endParaRPr sz="1400">
              <a:latin typeface="Times New Roman"/>
              <a:ea typeface="Times New Roman"/>
              <a:cs typeface="Times New Roman"/>
              <a:sym typeface="Times New Roman"/>
            </a:endParaRPr>
          </a:p>
          <a:p>
            <a:pPr indent="0" lvl="0" marL="0" rtl="0" algn="l">
              <a:spcBef>
                <a:spcPts val="0"/>
              </a:spcBef>
              <a:spcAft>
                <a:spcPts val="0"/>
              </a:spcAft>
              <a:buClr>
                <a:schemeClr val="dk1"/>
              </a:buClr>
              <a:buFont typeface="Arial"/>
              <a:buNone/>
            </a:pPr>
            <a:r>
              <a:rPr lang="en-US"/>
              <a:t>Answer these questions:</a:t>
            </a:r>
            <a:endParaRPr/>
          </a:p>
          <a:p>
            <a:pPr indent="0" lvl="0" marL="0" rtl="0" algn="l">
              <a:spcBef>
                <a:spcPts val="0"/>
              </a:spcBef>
              <a:spcAft>
                <a:spcPts val="0"/>
              </a:spcAft>
              <a:buClr>
                <a:schemeClr val="dk1"/>
              </a:buClr>
              <a:buFont typeface="Arial"/>
              <a:buNone/>
            </a:pPr>
            <a:r>
              <a:rPr lang="en-US"/>
              <a:t>-How we got the opportunity to create the system</a:t>
            </a:r>
            <a:endParaRPr/>
          </a:p>
          <a:p>
            <a:pPr indent="0" lvl="0" marL="0" rtl="0" algn="l">
              <a:spcBef>
                <a:spcPts val="0"/>
              </a:spcBef>
              <a:spcAft>
                <a:spcPts val="0"/>
              </a:spcAft>
              <a:buClr>
                <a:schemeClr val="dk1"/>
              </a:buClr>
              <a:buFont typeface="Arial"/>
              <a:buNone/>
            </a:pPr>
            <a:r>
              <a:rPr lang="en-US"/>
              <a:t>-Defining the problem the system fixes  -  Talk about relevant slides(like what are they about)</a:t>
            </a:r>
            <a:endParaRPr/>
          </a:p>
          <a:p>
            <a:pPr indent="0" lvl="0" marL="0" rtl="0" algn="l">
              <a:spcBef>
                <a:spcPts val="0"/>
              </a:spcBef>
              <a:spcAft>
                <a:spcPts val="0"/>
              </a:spcAft>
              <a:buClr>
                <a:schemeClr val="dk1"/>
              </a:buClr>
              <a:buFont typeface="Arial"/>
              <a:buNone/>
            </a:pPr>
            <a:r>
              <a:rPr lang="en-US"/>
              <a:t>-What our product does that others don’t</a:t>
            </a:r>
            <a:endParaRPr sz="1400">
              <a:latin typeface="Times New Roman"/>
              <a:ea typeface="Times New Roman"/>
              <a:cs typeface="Times New Roman"/>
              <a:sym typeface="Times New Roman"/>
            </a:endParaRPr>
          </a:p>
        </p:txBody>
      </p:sp>
      <p:sp>
        <p:nvSpPr>
          <p:cNvPr id="96" name="Google Shape;96;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8" name="Google Shape;108;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400">
              <a:latin typeface="Times New Roman"/>
              <a:ea typeface="Times New Roman"/>
              <a:cs typeface="Times New Roman"/>
              <a:sym typeface="Times New Roman"/>
            </a:endParaRPr>
          </a:p>
          <a:p>
            <a:pPr indent="0" lvl="0" marL="0" rtl="0" algn="l">
              <a:spcBef>
                <a:spcPts val="0"/>
              </a:spcBef>
              <a:spcAft>
                <a:spcPts val="0"/>
              </a:spcAft>
              <a:buNone/>
            </a:pPr>
            <a:r>
              <a:rPr lang="en-US" sz="1400">
                <a:latin typeface="Times New Roman"/>
                <a:ea typeface="Times New Roman"/>
                <a:cs typeface="Times New Roman"/>
                <a:sym typeface="Times New Roman"/>
              </a:rPr>
              <a:t>S4: “When trying visualize relationships in a database,</a:t>
            </a:r>
            <a:r>
              <a:rPr lang="en-US" sz="1400">
                <a:latin typeface="Times New Roman"/>
                <a:ea typeface="Times New Roman"/>
                <a:cs typeface="Times New Roman"/>
                <a:sym typeface="Times New Roman"/>
              </a:rPr>
              <a:t> the most common issue most run into are not making them too complex. ER diagrams are typically used to combat this, as it functionally provides a format for which relationships between tables can be shown. When a diagram becomes too complicated, it’s unlikely to get much useful information from it.”</a:t>
            </a:r>
            <a:endParaRPr sz="1400">
              <a:latin typeface="Times New Roman"/>
              <a:ea typeface="Times New Roman"/>
              <a:cs typeface="Times New Roman"/>
              <a:sym typeface="Times New Roman"/>
            </a:endParaRPr>
          </a:p>
          <a:p>
            <a:pPr indent="0" lvl="0" marL="0" rtl="0" algn="l">
              <a:spcBef>
                <a:spcPts val="0"/>
              </a:spcBef>
              <a:spcAft>
                <a:spcPts val="0"/>
              </a:spcAft>
              <a:buNone/>
            </a:pPr>
            <a:r>
              <a:t/>
            </a:r>
            <a:endParaRPr sz="1400">
              <a:latin typeface="Times New Roman"/>
              <a:ea typeface="Times New Roman"/>
              <a:cs typeface="Times New Roman"/>
              <a:sym typeface="Times New Roman"/>
            </a:endParaRPr>
          </a:p>
          <a:p>
            <a:pPr indent="0" lvl="0" marL="0" rtl="0" algn="l">
              <a:spcBef>
                <a:spcPts val="0"/>
              </a:spcBef>
              <a:spcAft>
                <a:spcPts val="0"/>
              </a:spcAft>
              <a:buNone/>
            </a:pPr>
            <a:r>
              <a:rPr lang="en-US" sz="1400">
                <a:latin typeface="Times New Roman"/>
                <a:ea typeface="Times New Roman"/>
                <a:cs typeface="Times New Roman"/>
                <a:sym typeface="Times New Roman"/>
              </a:rPr>
              <a:t>S4: “To avoid this common obstacle, we used naming conventions when identifying entities within relationships, added markers to indicate what type of relationship each table has with one another, and focused on removing redundancies. While researching, we began to notice a lot of issues stemmed from the lack of a solid foundation in this regard.</a:t>
            </a:r>
            <a:endParaRPr sz="1400">
              <a:latin typeface="Times New Roman"/>
              <a:ea typeface="Times New Roman"/>
              <a:cs typeface="Times New Roman"/>
              <a:sym typeface="Times New Roman"/>
            </a:endParaRPr>
          </a:p>
          <a:p>
            <a:pPr indent="0" lvl="0" marL="0" rtl="0" algn="l">
              <a:spcBef>
                <a:spcPts val="0"/>
              </a:spcBef>
              <a:spcAft>
                <a:spcPts val="0"/>
              </a:spcAft>
              <a:buNone/>
            </a:pPr>
            <a:r>
              <a:t/>
            </a:r>
            <a:endParaRPr sz="1400">
              <a:latin typeface="Times New Roman"/>
              <a:ea typeface="Times New Roman"/>
              <a:cs typeface="Times New Roman"/>
              <a:sym typeface="Times New Roman"/>
            </a:endParaRPr>
          </a:p>
          <a:p>
            <a:pPr indent="0" lvl="0" marL="0" rtl="0" algn="l">
              <a:spcBef>
                <a:spcPts val="0"/>
              </a:spcBef>
              <a:spcAft>
                <a:spcPts val="0"/>
              </a:spcAft>
              <a:buClr>
                <a:schemeClr val="dk1"/>
              </a:buClr>
              <a:buFont typeface="Arial"/>
              <a:buNone/>
            </a:pPr>
            <a:r>
              <a:rPr lang="en-US"/>
              <a:t>S3: “</a:t>
            </a:r>
            <a:r>
              <a:rPr lang="en-US" sz="1400">
                <a:latin typeface="Times New Roman"/>
                <a:ea typeface="Times New Roman"/>
                <a:cs typeface="Times New Roman"/>
                <a:sym typeface="Times New Roman"/>
              </a:rPr>
              <a:t>Countless still rely on manual tracking for borrowing, returning, and staff activity. That slows down operations and increases the risk of errors."</a:t>
            </a:r>
            <a:endParaRPr sz="1400">
              <a:latin typeface="Times New Roman"/>
              <a:ea typeface="Times New Roman"/>
              <a:cs typeface="Times New Roman"/>
              <a:sym typeface="Times New Roman"/>
            </a:endParaRPr>
          </a:p>
          <a:p>
            <a:pPr indent="0" lvl="0" marL="0" rtl="0" algn="l">
              <a:spcBef>
                <a:spcPts val="0"/>
              </a:spcBef>
              <a:spcAft>
                <a:spcPts val="0"/>
              </a:spcAft>
              <a:buNone/>
            </a:pPr>
            <a:r>
              <a:t/>
            </a:r>
            <a:endParaRPr sz="1400">
              <a:latin typeface="Times New Roman"/>
              <a:ea typeface="Times New Roman"/>
              <a:cs typeface="Times New Roman"/>
              <a:sym typeface="Times New Roman"/>
            </a:endParaRPr>
          </a:p>
          <a:p>
            <a:pPr indent="0" lvl="0" marL="0" rtl="0" algn="l">
              <a:spcBef>
                <a:spcPts val="0"/>
              </a:spcBef>
              <a:spcAft>
                <a:spcPts val="0"/>
              </a:spcAft>
              <a:buNone/>
            </a:pPr>
            <a:r>
              <a:rPr lang="en-US" sz="1400">
                <a:latin typeface="Times New Roman"/>
                <a:ea typeface="Times New Roman"/>
                <a:cs typeface="Times New Roman"/>
                <a:sym typeface="Times New Roman"/>
              </a:rPr>
              <a:t>S3: </a:t>
            </a:r>
            <a:r>
              <a:rPr lang="en-US" sz="1400">
                <a:latin typeface="Times New Roman"/>
                <a:ea typeface="Times New Roman"/>
                <a:cs typeface="Times New Roman"/>
                <a:sym typeface="Times New Roman"/>
              </a:rPr>
              <a:t>"We addressed this by building smart table relationships and views that automate reservations, overdue tracking, and borrowing logs."</a:t>
            </a:r>
            <a:endParaRPr sz="1400">
              <a:latin typeface="Times New Roman"/>
              <a:ea typeface="Times New Roman"/>
              <a:cs typeface="Times New Roman"/>
              <a:sym typeface="Times New Roman"/>
            </a:endParaRPr>
          </a:p>
          <a:p>
            <a:pPr indent="0" lvl="0" marL="0" rtl="0" algn="l">
              <a:spcBef>
                <a:spcPts val="0"/>
              </a:spcBef>
              <a:spcAft>
                <a:spcPts val="0"/>
              </a:spcAft>
              <a:buNone/>
            </a:pPr>
            <a:r>
              <a:t/>
            </a:r>
            <a:endParaRPr sz="1400">
              <a:latin typeface="Times New Roman"/>
              <a:ea typeface="Times New Roman"/>
              <a:cs typeface="Times New Roman"/>
              <a:sym typeface="Times New Roman"/>
            </a:endParaRPr>
          </a:p>
          <a:p>
            <a:pPr indent="0" lvl="0" marL="0" rtl="0" algn="l">
              <a:spcBef>
                <a:spcPts val="0"/>
              </a:spcBef>
              <a:spcAft>
                <a:spcPts val="0"/>
              </a:spcAft>
              <a:buClr>
                <a:schemeClr val="dk1"/>
              </a:buClr>
              <a:buFont typeface="Arial"/>
              <a:buNone/>
            </a:pPr>
            <a:r>
              <a:rPr lang="en-US"/>
              <a:t>S3: </a:t>
            </a:r>
            <a:r>
              <a:rPr lang="en-US" sz="1400">
                <a:latin typeface="Times New Roman"/>
                <a:ea typeface="Times New Roman"/>
                <a:cs typeface="Times New Roman"/>
                <a:sym typeface="Times New Roman"/>
              </a:rPr>
              <a:t>"That way, staff spend less time clicking through files and more time helping their patrons."</a:t>
            </a:r>
            <a:endParaRPr sz="1400">
              <a:latin typeface="Times New Roman"/>
              <a:ea typeface="Times New Roman"/>
              <a:cs typeface="Times New Roman"/>
              <a:sym typeface="Times New Roman"/>
            </a:endParaRPr>
          </a:p>
          <a:p>
            <a:pPr indent="0" lvl="0" marL="0" rtl="0" algn="l">
              <a:spcBef>
                <a:spcPts val="0"/>
              </a:spcBef>
              <a:spcAft>
                <a:spcPts val="0"/>
              </a:spcAft>
              <a:buNone/>
            </a:pPr>
            <a:r>
              <a:t/>
            </a:r>
            <a:endParaRPr sz="1400">
              <a:latin typeface="Times New Roman"/>
              <a:ea typeface="Times New Roman"/>
              <a:cs typeface="Times New Roman"/>
              <a:sym typeface="Times New Roman"/>
            </a:endParaRPr>
          </a:p>
          <a:p>
            <a:pPr indent="0" lvl="0" marL="0" rtl="0" algn="l">
              <a:spcBef>
                <a:spcPts val="0"/>
              </a:spcBef>
              <a:spcAft>
                <a:spcPts val="0"/>
              </a:spcAft>
              <a:buNone/>
            </a:pPr>
            <a:r>
              <a:t/>
            </a:r>
            <a:endParaRPr/>
          </a:p>
          <a:p>
            <a:pPr indent="0" lvl="0" marL="0" rtl="0" algn="l">
              <a:spcBef>
                <a:spcPts val="0"/>
              </a:spcBef>
              <a:spcAft>
                <a:spcPts val="0"/>
              </a:spcAft>
              <a:buNone/>
            </a:pPr>
            <a:r>
              <a:t/>
            </a:r>
            <a:endParaRPr sz="1400">
              <a:latin typeface="Times New Roman"/>
              <a:ea typeface="Times New Roman"/>
              <a:cs typeface="Times New Roman"/>
              <a:sym typeface="Times New Roman"/>
            </a:endParaRPr>
          </a:p>
          <a:p>
            <a:pPr indent="0" lvl="0" marL="0" rtl="0" algn="l">
              <a:spcBef>
                <a:spcPts val="0"/>
              </a:spcBef>
              <a:spcAft>
                <a:spcPts val="0"/>
              </a:spcAft>
              <a:buClr>
                <a:schemeClr val="dk1"/>
              </a:buClr>
              <a:buFont typeface="Arial"/>
              <a:buNone/>
            </a:pPr>
            <a:r>
              <a:rPr lang="en-US"/>
              <a:t> A well-documented ER diagram illustrating the entities, attributes, and relationships</a:t>
            </a:r>
            <a:endParaRPr/>
          </a:p>
          <a:p>
            <a:pPr indent="-317500" lvl="0" marL="457200" rtl="0" algn="l">
              <a:spcBef>
                <a:spcPts val="0"/>
              </a:spcBef>
              <a:spcAft>
                <a:spcPts val="0"/>
              </a:spcAft>
              <a:buClr>
                <a:schemeClr val="dk1"/>
              </a:buClr>
              <a:buSzPts val="1400"/>
              <a:buChar char="-"/>
            </a:pPr>
            <a:r>
              <a:rPr lang="en-US"/>
              <a:t>What struggles are there when trying to make an ER ?</a:t>
            </a:r>
            <a:endParaRPr sz="1400">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Char char="-"/>
            </a:pPr>
            <a:r>
              <a:rPr lang="en-US"/>
              <a:t>Why ours is full coverage ?</a:t>
            </a:r>
            <a:endParaRPr/>
          </a:p>
          <a:p>
            <a:pPr indent="-317500" lvl="0" marL="457200" rtl="0" algn="l">
              <a:spcBef>
                <a:spcPts val="0"/>
              </a:spcBef>
              <a:spcAft>
                <a:spcPts val="0"/>
              </a:spcAft>
              <a:buClr>
                <a:schemeClr val="dk1"/>
              </a:buClr>
              <a:buSzPts val="1400"/>
              <a:buChar char="-"/>
            </a:pPr>
            <a:r>
              <a:rPr lang="en-US"/>
              <a:t>What is the practical advantage of using an ER Diagram compared to other diagrams?</a:t>
            </a:r>
            <a:endParaRPr sz="1400">
              <a:latin typeface="Times New Roman"/>
              <a:ea typeface="Times New Roman"/>
              <a:cs typeface="Times New Roman"/>
              <a:sym typeface="Times New Roman"/>
            </a:endParaRPr>
          </a:p>
        </p:txBody>
      </p:sp>
      <p:sp>
        <p:nvSpPr>
          <p:cNvPr id="109" name="Google Shape;109;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0" name="Google Shape;120;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15833"/>
              </a:lnSpc>
              <a:spcBef>
                <a:spcPts val="0"/>
              </a:spcBef>
              <a:spcAft>
                <a:spcPts val="0"/>
              </a:spcAft>
              <a:buSzPts val="1100"/>
              <a:buNone/>
            </a:pPr>
            <a:r>
              <a:rPr lang="en-US" sz="1400">
                <a:latin typeface="Times New Roman"/>
                <a:ea typeface="Times New Roman"/>
                <a:cs typeface="Times New Roman"/>
                <a:sym typeface="Times New Roman"/>
              </a:rPr>
              <a:t>S1: "By enforcing clean key paths, readable views, and normalized structure, we make it easy to maintain whether we’re with you long-term or you bring in your own IT team."</a:t>
            </a:r>
            <a:endParaRPr sz="1400">
              <a:latin typeface="Times New Roman"/>
              <a:ea typeface="Times New Roman"/>
              <a:cs typeface="Times New Roman"/>
              <a:sym typeface="Times New Roman"/>
            </a:endParaRPr>
          </a:p>
          <a:p>
            <a:pPr indent="0" lvl="0" marL="0" rtl="0" algn="l">
              <a:lnSpc>
                <a:spcPct val="115833"/>
              </a:lnSpc>
              <a:spcBef>
                <a:spcPts val="800"/>
              </a:spcBef>
              <a:spcAft>
                <a:spcPts val="0"/>
              </a:spcAft>
              <a:buSzPts val="1100"/>
              <a:buNone/>
            </a:pPr>
            <a:r>
              <a:rPr lang="en-US" sz="1400">
                <a:latin typeface="Times New Roman"/>
                <a:ea typeface="Times New Roman"/>
                <a:cs typeface="Times New Roman"/>
                <a:sym typeface="Times New Roman"/>
              </a:rPr>
              <a:t>S1: “We always want to give you the option to work with who you want, whenever you want to.”</a:t>
            </a:r>
            <a:endParaRPr sz="1400">
              <a:latin typeface="Times New Roman"/>
              <a:ea typeface="Times New Roman"/>
              <a:cs typeface="Times New Roman"/>
              <a:sym typeface="Times New Roman"/>
            </a:endParaRPr>
          </a:p>
          <a:p>
            <a:pPr indent="0" lvl="0" marL="0" rtl="0" algn="l">
              <a:lnSpc>
                <a:spcPct val="115833"/>
              </a:lnSpc>
              <a:spcBef>
                <a:spcPts val="800"/>
              </a:spcBef>
              <a:spcAft>
                <a:spcPts val="0"/>
              </a:spcAft>
              <a:buSzPts val="1100"/>
              <a:buNone/>
            </a:pPr>
            <a:r>
              <a:rPr lang="en-US" sz="1400">
                <a:latin typeface="Times New Roman"/>
                <a:ea typeface="Times New Roman"/>
                <a:cs typeface="Times New Roman"/>
                <a:sym typeface="Times New Roman"/>
              </a:rPr>
              <a:t>S1: “Not to be held back by bad design decisions and </a:t>
            </a:r>
            <a:r>
              <a:rPr lang="en-US" sz="1400">
                <a:latin typeface="Times New Roman"/>
                <a:ea typeface="Times New Roman"/>
                <a:cs typeface="Times New Roman"/>
                <a:sym typeface="Times New Roman"/>
              </a:rPr>
              <a:t>unrecognizable</a:t>
            </a:r>
            <a:r>
              <a:rPr lang="en-US" sz="1400">
                <a:latin typeface="Times New Roman"/>
                <a:ea typeface="Times New Roman"/>
                <a:cs typeface="Times New Roman"/>
                <a:sym typeface="Times New Roman"/>
              </a:rPr>
              <a:t> data.” ←this one sounds </a:t>
            </a:r>
            <a:r>
              <a:rPr lang="en-US" sz="1400">
                <a:latin typeface="Times New Roman"/>
                <a:ea typeface="Times New Roman"/>
                <a:cs typeface="Times New Roman"/>
                <a:sym typeface="Times New Roman"/>
              </a:rPr>
              <a:t>weird</a:t>
            </a:r>
            <a:r>
              <a:rPr lang="en-US" sz="1400">
                <a:latin typeface="Times New Roman"/>
                <a:ea typeface="Times New Roman"/>
                <a:cs typeface="Times New Roman"/>
                <a:sym typeface="Times New Roman"/>
              </a:rPr>
              <a:t> but phonetically it makes sense i think lol</a:t>
            </a:r>
            <a:endParaRPr sz="1400">
              <a:latin typeface="Times New Roman"/>
              <a:ea typeface="Times New Roman"/>
              <a:cs typeface="Times New Roman"/>
              <a:sym typeface="Times New Roman"/>
            </a:endParaRPr>
          </a:p>
          <a:p>
            <a:pPr indent="0" lvl="0" marL="0" rtl="0" algn="l">
              <a:lnSpc>
                <a:spcPct val="115833"/>
              </a:lnSpc>
              <a:spcBef>
                <a:spcPts val="800"/>
              </a:spcBef>
              <a:spcAft>
                <a:spcPts val="0"/>
              </a:spcAft>
              <a:buSzPts val="1100"/>
              <a:buNone/>
            </a:pPr>
            <a:r>
              <a:rPr lang="en-US" sz="1400">
                <a:latin typeface="Times New Roman"/>
                <a:ea typeface="Times New Roman"/>
                <a:cs typeface="Times New Roman"/>
                <a:sym typeface="Times New Roman"/>
              </a:rPr>
              <a:t>S2: "You’re not buying a black box. You’re investing in clarity."</a:t>
            </a:r>
            <a:endParaRPr b="1" sz="1400">
              <a:latin typeface="Times New Roman"/>
              <a:ea typeface="Times New Roman"/>
              <a:cs typeface="Times New Roman"/>
              <a:sym typeface="Times New Roman"/>
            </a:endParaRPr>
          </a:p>
          <a:p>
            <a:pPr indent="0" lvl="0" marL="0" rtl="0" algn="l">
              <a:lnSpc>
                <a:spcPct val="115833"/>
              </a:lnSpc>
              <a:spcBef>
                <a:spcPts val="800"/>
              </a:spcBef>
              <a:spcAft>
                <a:spcPts val="0"/>
              </a:spcAft>
              <a:buSzPts val="1100"/>
              <a:buNone/>
            </a:pPr>
            <a:r>
              <a:t/>
            </a:r>
            <a:endParaRPr sz="1400">
              <a:latin typeface="Times New Roman"/>
              <a:ea typeface="Times New Roman"/>
              <a:cs typeface="Times New Roman"/>
              <a:sym typeface="Times New Roman"/>
            </a:endParaRPr>
          </a:p>
          <a:p>
            <a:pPr indent="0" lvl="0" marL="0" rtl="0" algn="l">
              <a:lnSpc>
                <a:spcPct val="115833"/>
              </a:lnSpc>
              <a:spcBef>
                <a:spcPts val="800"/>
              </a:spcBef>
              <a:spcAft>
                <a:spcPts val="0"/>
              </a:spcAft>
              <a:buClr>
                <a:schemeClr val="dk1"/>
              </a:buClr>
              <a:buSzPts val="1100"/>
              <a:buFont typeface="Arial"/>
              <a:buNone/>
            </a:pPr>
            <a:r>
              <a:t/>
            </a:r>
            <a:endParaRPr>
              <a:latin typeface="Times New Roman"/>
              <a:ea typeface="Times New Roman"/>
              <a:cs typeface="Times New Roman"/>
              <a:sym typeface="Times New Roman"/>
            </a:endParaRPr>
          </a:p>
          <a:p>
            <a:pPr indent="0" lvl="0" marL="0" rtl="0" algn="l">
              <a:spcBef>
                <a:spcPts val="800"/>
              </a:spcBef>
              <a:spcAft>
                <a:spcPts val="0"/>
              </a:spcAft>
              <a:buClr>
                <a:schemeClr val="dk1"/>
              </a:buClr>
              <a:buFont typeface="Arial"/>
              <a:buNone/>
            </a:pPr>
            <a:r>
              <a:rPr lang="en-US"/>
              <a:t>Explanation and documentation of the normalization process and the final normalized</a:t>
            </a:r>
            <a:br>
              <a:rPr lang="en-US"/>
            </a:br>
            <a:r>
              <a:rPr lang="en-US"/>
              <a:t>schema.</a:t>
            </a:r>
            <a:endParaRPr/>
          </a:p>
          <a:p>
            <a:pPr indent="0" lvl="0" marL="0" rtl="0" algn="l">
              <a:spcBef>
                <a:spcPts val="0"/>
              </a:spcBef>
              <a:spcAft>
                <a:spcPts val="0"/>
              </a:spcAft>
              <a:buNone/>
            </a:pPr>
            <a:r>
              <a:t/>
            </a:r>
            <a:endParaRPr/>
          </a:p>
        </p:txBody>
      </p:sp>
      <p:sp>
        <p:nvSpPr>
          <p:cNvPr id="121" name="Google Shape;121;p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0" name="Google Shape;130;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100"/>
          </a:p>
          <a:p>
            <a:pPr indent="0" lvl="0" marL="0" rtl="0" algn="l">
              <a:spcBef>
                <a:spcPts val="0"/>
              </a:spcBef>
              <a:spcAft>
                <a:spcPts val="0"/>
              </a:spcAft>
              <a:buNone/>
            </a:pPr>
            <a:r>
              <a:rPr lang="en-US" sz="1100"/>
              <a:t>S4: </a:t>
            </a:r>
            <a:r>
              <a:rPr lang="en-US" sz="1300">
                <a:latin typeface="Times New Roman"/>
                <a:ea typeface="Times New Roman"/>
                <a:cs typeface="Times New Roman"/>
                <a:sym typeface="Times New Roman"/>
              </a:rPr>
              <a:t>"We want to be transparent about what’s under the hood."</a:t>
            </a:r>
            <a:endParaRPr sz="1300">
              <a:latin typeface="Times New Roman"/>
              <a:ea typeface="Times New Roman"/>
              <a:cs typeface="Times New Roman"/>
              <a:sym typeface="Times New Roman"/>
            </a:endParaRPr>
          </a:p>
          <a:p>
            <a:pPr indent="0" lvl="0" marL="0" rtl="0" algn="l">
              <a:spcBef>
                <a:spcPts val="0"/>
              </a:spcBef>
              <a:spcAft>
                <a:spcPts val="0"/>
              </a:spcAft>
              <a:buNone/>
            </a:pPr>
            <a:r>
              <a:t/>
            </a:r>
            <a:endParaRPr sz="1300">
              <a:latin typeface="Times New Roman"/>
              <a:ea typeface="Times New Roman"/>
              <a:cs typeface="Times New Roman"/>
              <a:sym typeface="Times New Roman"/>
            </a:endParaRPr>
          </a:p>
          <a:p>
            <a:pPr indent="0" lvl="0" marL="0" rtl="0" algn="l">
              <a:spcBef>
                <a:spcPts val="0"/>
              </a:spcBef>
              <a:spcAft>
                <a:spcPts val="0"/>
              </a:spcAft>
              <a:buNone/>
            </a:pPr>
            <a:r>
              <a:rPr lang="en-US" sz="1300">
                <a:latin typeface="Times New Roman"/>
                <a:ea typeface="Times New Roman"/>
                <a:cs typeface="Times New Roman"/>
                <a:sym typeface="Times New Roman"/>
              </a:rPr>
              <a:t>S4: "We documented every table, every view, and every constraint — using real-world formatting and  conventions. This means future developers aren’t stuck decoding logic or rewriting your system from scratch."</a:t>
            </a:r>
            <a:endParaRPr sz="1300">
              <a:latin typeface="Times New Roman"/>
              <a:ea typeface="Times New Roman"/>
              <a:cs typeface="Times New Roman"/>
              <a:sym typeface="Times New Roman"/>
            </a:endParaRPr>
          </a:p>
          <a:p>
            <a:pPr indent="0" lvl="0" marL="0" rtl="0" algn="l">
              <a:spcBef>
                <a:spcPts val="0"/>
              </a:spcBef>
              <a:spcAft>
                <a:spcPts val="0"/>
              </a:spcAft>
              <a:buNone/>
            </a:pPr>
            <a:r>
              <a:t/>
            </a:r>
            <a:endParaRPr sz="1300">
              <a:latin typeface="Times New Roman"/>
              <a:ea typeface="Times New Roman"/>
              <a:cs typeface="Times New Roman"/>
              <a:sym typeface="Times New Roman"/>
            </a:endParaRPr>
          </a:p>
          <a:p>
            <a:pPr indent="0" lvl="0" marL="0" rtl="0" algn="l">
              <a:spcBef>
                <a:spcPts val="0"/>
              </a:spcBef>
              <a:spcAft>
                <a:spcPts val="0"/>
              </a:spcAft>
              <a:buNone/>
            </a:pPr>
            <a:r>
              <a:rPr lang="en-US" sz="1100"/>
              <a:t>S4: “This saves you time and money in the future when trying to identify issues, and potentially can stop new ones from </a:t>
            </a:r>
            <a:r>
              <a:rPr lang="en-US" sz="1100"/>
              <a:t>occurring.</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rPr lang="en-US" sz="1100"/>
              <a:t>S2: </a:t>
            </a:r>
            <a:r>
              <a:rPr lang="en-US" sz="1300">
                <a:latin typeface="Times New Roman"/>
                <a:ea typeface="Times New Roman"/>
                <a:cs typeface="Times New Roman"/>
                <a:sym typeface="Times New Roman"/>
              </a:rPr>
              <a:t>"It’s a system you can confidently hand off, scale up, or adapt without being locked in.</a:t>
            </a:r>
            <a:endParaRPr sz="1300">
              <a:latin typeface="Times New Roman"/>
              <a:ea typeface="Times New Roman"/>
              <a:cs typeface="Times New Roman"/>
              <a:sym typeface="Times New Roman"/>
            </a:endParaRPr>
          </a:p>
          <a:p>
            <a:pPr indent="0" lvl="0" marL="0" rtl="0" algn="l">
              <a:spcBef>
                <a:spcPts val="0"/>
              </a:spcBef>
              <a:spcAft>
                <a:spcPts val="0"/>
              </a:spcAft>
              <a:buNone/>
            </a:pPr>
            <a:r>
              <a:t/>
            </a:r>
            <a:endParaRPr sz="1300">
              <a:latin typeface="Times New Roman"/>
              <a:ea typeface="Times New Roman"/>
              <a:cs typeface="Times New Roman"/>
              <a:sym typeface="Times New Roman"/>
            </a:endParaRPr>
          </a:p>
          <a:p>
            <a:pPr indent="0" lvl="0" marL="0" rtl="0" algn="l">
              <a:spcBef>
                <a:spcPts val="0"/>
              </a:spcBef>
              <a:spcAft>
                <a:spcPts val="0"/>
              </a:spcAft>
              <a:buNone/>
            </a:pPr>
            <a:r>
              <a:rPr lang="en-US" sz="1300">
                <a:latin typeface="Times New Roman"/>
                <a:ea typeface="Times New Roman"/>
                <a:cs typeface="Times New Roman"/>
                <a:sym typeface="Times New Roman"/>
              </a:rPr>
              <a:t>   </a:t>
            </a:r>
            <a:endParaRPr sz="1300">
              <a:latin typeface="Times New Roman"/>
              <a:ea typeface="Times New Roman"/>
              <a:cs typeface="Times New Roman"/>
              <a:sym typeface="Times New Roman"/>
            </a:endParaRPr>
          </a:p>
          <a:p>
            <a:pPr indent="0" lvl="0" marL="0" rtl="0" algn="l">
              <a:spcBef>
                <a:spcPts val="0"/>
              </a:spcBef>
              <a:spcAft>
                <a:spcPts val="0"/>
              </a:spcAft>
              <a:buNone/>
            </a:pPr>
            <a:r>
              <a:t/>
            </a:r>
            <a:endParaRPr sz="1300">
              <a:latin typeface="Times New Roman"/>
              <a:ea typeface="Times New Roman"/>
              <a:cs typeface="Times New Roman"/>
              <a:sym typeface="Times New Roman"/>
            </a:endParaRPr>
          </a:p>
          <a:p>
            <a:pPr indent="0" lvl="0" marL="0" rtl="0" algn="l">
              <a:spcBef>
                <a:spcPts val="0"/>
              </a:spcBef>
              <a:spcAft>
                <a:spcPts val="0"/>
              </a:spcAft>
              <a:buNone/>
            </a:pPr>
            <a:r>
              <a:t/>
            </a:r>
            <a:endParaRPr sz="1300">
              <a:latin typeface="Times New Roman"/>
              <a:ea typeface="Times New Roman"/>
              <a:cs typeface="Times New Roman"/>
              <a:sym typeface="Times New Roman"/>
            </a:endParaRPr>
          </a:p>
          <a:p>
            <a:pPr indent="0" lvl="0" marL="0" rtl="0" algn="l">
              <a:spcBef>
                <a:spcPts val="0"/>
              </a:spcBef>
              <a:spcAft>
                <a:spcPts val="0"/>
              </a:spcAft>
              <a:buNone/>
            </a:pPr>
            <a:r>
              <a:t/>
            </a:r>
            <a:endParaRPr sz="1300">
              <a:latin typeface="Times New Roman"/>
              <a:ea typeface="Times New Roman"/>
              <a:cs typeface="Times New Roman"/>
              <a:sym typeface="Times New Roman"/>
            </a:endParaRPr>
          </a:p>
          <a:p>
            <a:pPr indent="0" lvl="0" marL="0" rtl="0" algn="l">
              <a:spcBef>
                <a:spcPts val="0"/>
              </a:spcBef>
              <a:spcAft>
                <a:spcPts val="0"/>
              </a:spcAft>
              <a:buNone/>
            </a:pPr>
            <a:r>
              <a:t/>
            </a:r>
            <a:endParaRPr sz="1300">
              <a:latin typeface="Times New Roman"/>
              <a:ea typeface="Times New Roman"/>
              <a:cs typeface="Times New Roman"/>
              <a:sym typeface="Times New Roman"/>
            </a:endParaRPr>
          </a:p>
          <a:p>
            <a:pPr indent="0" lvl="0" marL="0" rtl="0" algn="l">
              <a:spcBef>
                <a:spcPts val="0"/>
              </a:spcBef>
              <a:spcAft>
                <a:spcPts val="0"/>
              </a:spcAft>
              <a:buClr>
                <a:schemeClr val="dk1"/>
              </a:buClr>
              <a:buFont typeface="Arial"/>
              <a:buNone/>
            </a:pPr>
            <a:r>
              <a:rPr lang="en-US" sz="1100"/>
              <a:t>S1: A detailed schema including table structures and constraints</a:t>
            </a:r>
            <a:endParaRPr sz="1100"/>
          </a:p>
          <a:p>
            <a:pPr indent="-311150" lvl="0" marL="457200" rtl="0" algn="l">
              <a:spcBef>
                <a:spcPts val="0"/>
              </a:spcBef>
              <a:spcAft>
                <a:spcPts val="0"/>
              </a:spcAft>
              <a:buClr>
                <a:schemeClr val="dk1"/>
              </a:buClr>
              <a:buSzPts val="1300"/>
              <a:buChar char="-"/>
            </a:pPr>
            <a:r>
              <a:t/>
            </a:r>
            <a:endParaRPr sz="1100"/>
          </a:p>
          <a:p>
            <a:pPr indent="0" lvl="0" marL="0" rtl="0" algn="l">
              <a:spcBef>
                <a:spcPts val="0"/>
              </a:spcBef>
              <a:spcAft>
                <a:spcPts val="0"/>
              </a:spcAft>
              <a:buClr>
                <a:schemeClr val="dk1"/>
              </a:buClr>
              <a:buFont typeface="Arial"/>
              <a:buNone/>
            </a:pPr>
            <a:r>
              <a:rPr lang="en-US" sz="1100"/>
              <a:t>    -</a:t>
            </a:r>
            <a:endParaRPr sz="1100"/>
          </a:p>
          <a:p>
            <a:pPr indent="0" lvl="0" marL="0" rtl="0" algn="l">
              <a:spcBef>
                <a:spcPts val="0"/>
              </a:spcBef>
              <a:spcAft>
                <a:spcPts val="0"/>
              </a:spcAft>
              <a:buClr>
                <a:schemeClr val="dk1"/>
              </a:buClr>
              <a:buFont typeface="Arial"/>
              <a:buNone/>
            </a:pPr>
            <a:r>
              <a:rPr lang="en-US" sz="1100"/>
              <a:t>    -</a:t>
            </a:r>
            <a:endParaRPr sz="1300">
              <a:latin typeface="Times New Roman"/>
              <a:ea typeface="Times New Roman"/>
              <a:cs typeface="Times New Roman"/>
              <a:sym typeface="Times New Roman"/>
            </a:endParaRPr>
          </a:p>
        </p:txBody>
      </p:sp>
      <p:sp>
        <p:nvSpPr>
          <p:cNvPr id="131" name="Google Shape;131;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3" name="Google Shape;143;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15833"/>
              </a:lnSpc>
              <a:spcBef>
                <a:spcPts val="0"/>
              </a:spcBef>
              <a:spcAft>
                <a:spcPts val="0"/>
              </a:spcAft>
              <a:buClr>
                <a:schemeClr val="dk1"/>
              </a:buClr>
              <a:buSzPts val="1100"/>
              <a:buFont typeface="Arial"/>
              <a:buNone/>
            </a:pPr>
            <a:r>
              <a:rPr lang="en-US" sz="1400">
                <a:latin typeface="Times New Roman"/>
                <a:ea typeface="Times New Roman"/>
                <a:cs typeface="Times New Roman"/>
                <a:sym typeface="Times New Roman"/>
              </a:rPr>
              <a:t>S1: "If a patron returns a book late or loses it, staff needs a fast way to check borrowing history and past issues"</a:t>
            </a:r>
            <a:endParaRPr sz="1400">
              <a:latin typeface="Times New Roman"/>
              <a:ea typeface="Times New Roman"/>
              <a:cs typeface="Times New Roman"/>
              <a:sym typeface="Times New Roman"/>
            </a:endParaRPr>
          </a:p>
          <a:p>
            <a:pPr indent="0" lvl="0" marL="0" rtl="0" algn="l">
              <a:lnSpc>
                <a:spcPct val="115833"/>
              </a:lnSpc>
              <a:spcBef>
                <a:spcPts val="800"/>
              </a:spcBef>
              <a:spcAft>
                <a:spcPts val="0"/>
              </a:spcAft>
              <a:buSzPts val="1100"/>
              <a:buNone/>
            </a:pPr>
            <a:r>
              <a:rPr lang="en-US" sz="1400">
                <a:latin typeface="Times New Roman"/>
                <a:ea typeface="Times New Roman"/>
                <a:cs typeface="Times New Roman"/>
                <a:sym typeface="Times New Roman"/>
              </a:rPr>
              <a:t>S1: "With our MemberBorrowingHistory view, staff can instantly see all past loans, returns, and staff involved in each interaction.”</a:t>
            </a:r>
            <a:endParaRPr sz="1400">
              <a:latin typeface="Times New Roman"/>
              <a:ea typeface="Times New Roman"/>
              <a:cs typeface="Times New Roman"/>
              <a:sym typeface="Times New Roman"/>
            </a:endParaRPr>
          </a:p>
          <a:p>
            <a:pPr indent="0" lvl="0" marL="0" rtl="0" algn="l">
              <a:lnSpc>
                <a:spcPct val="115833"/>
              </a:lnSpc>
              <a:spcBef>
                <a:spcPts val="800"/>
              </a:spcBef>
              <a:spcAft>
                <a:spcPts val="0"/>
              </a:spcAft>
              <a:buSzPts val="1100"/>
              <a:buNone/>
            </a:pPr>
            <a:r>
              <a:rPr lang="en-US" sz="1400">
                <a:latin typeface="Times New Roman"/>
                <a:ea typeface="Times New Roman"/>
                <a:cs typeface="Times New Roman"/>
                <a:sym typeface="Times New Roman"/>
              </a:rPr>
              <a:t>S1: “This will not only make your job easier by producing information in a neat orderly fashion, but also will allow the customer to leave </a:t>
            </a:r>
            <a:r>
              <a:rPr lang="en-US" sz="1400">
                <a:latin typeface="Times New Roman"/>
                <a:ea typeface="Times New Roman"/>
                <a:cs typeface="Times New Roman"/>
                <a:sym typeface="Times New Roman"/>
              </a:rPr>
              <a:t>satisfied in a hastily manner.</a:t>
            </a:r>
            <a:r>
              <a:rPr lang="en-US" sz="1400">
                <a:latin typeface="Times New Roman"/>
                <a:ea typeface="Times New Roman"/>
                <a:cs typeface="Times New Roman"/>
                <a:sym typeface="Times New Roman"/>
              </a:rPr>
              <a:t> ”</a:t>
            </a:r>
            <a:endParaRPr sz="1400">
              <a:latin typeface="Times New Roman"/>
              <a:ea typeface="Times New Roman"/>
              <a:cs typeface="Times New Roman"/>
              <a:sym typeface="Times New Roman"/>
            </a:endParaRPr>
          </a:p>
          <a:p>
            <a:pPr indent="0" lvl="0" marL="0" rtl="0" algn="l">
              <a:lnSpc>
                <a:spcPct val="115833"/>
              </a:lnSpc>
              <a:spcBef>
                <a:spcPts val="800"/>
              </a:spcBef>
              <a:spcAft>
                <a:spcPts val="0"/>
              </a:spcAft>
              <a:buSzPts val="1100"/>
              <a:buNone/>
            </a:pPr>
            <a:r>
              <a:rPr lang="en-US" sz="1400">
                <a:latin typeface="Times New Roman"/>
                <a:ea typeface="Times New Roman"/>
                <a:cs typeface="Times New Roman"/>
                <a:sym typeface="Times New Roman"/>
              </a:rPr>
              <a:t>S2: “We also didn’t forget to include a Booksbycategory</a:t>
            </a:r>
            <a:r>
              <a:rPr lang="en-US" sz="1400">
                <a:latin typeface="Times New Roman"/>
                <a:ea typeface="Times New Roman"/>
                <a:cs typeface="Times New Roman"/>
                <a:sym typeface="Times New Roman"/>
              </a:rPr>
              <a:t> view, which will further allow your library to pin down what type of book is being checked out when.”</a:t>
            </a:r>
            <a:endParaRPr sz="1400">
              <a:latin typeface="Times New Roman"/>
              <a:ea typeface="Times New Roman"/>
              <a:cs typeface="Times New Roman"/>
              <a:sym typeface="Times New Roman"/>
            </a:endParaRPr>
          </a:p>
          <a:p>
            <a:pPr indent="0" lvl="0" marL="0" rtl="0" algn="l">
              <a:lnSpc>
                <a:spcPct val="115833"/>
              </a:lnSpc>
              <a:spcBef>
                <a:spcPts val="800"/>
              </a:spcBef>
              <a:spcAft>
                <a:spcPts val="0"/>
              </a:spcAft>
              <a:buSzPts val="1100"/>
              <a:buNone/>
            </a:pPr>
            <a:r>
              <a:rPr lang="en-US" sz="1400">
                <a:latin typeface="Times New Roman"/>
                <a:ea typeface="Times New Roman"/>
                <a:cs typeface="Times New Roman"/>
                <a:sym typeface="Times New Roman"/>
              </a:rPr>
              <a:t>S2: “Included on the right and left are a few examples of what your library’s database will include if you decide to work with us”</a:t>
            </a:r>
            <a:endParaRPr sz="1400">
              <a:latin typeface="Times New Roman"/>
              <a:ea typeface="Times New Roman"/>
              <a:cs typeface="Times New Roman"/>
              <a:sym typeface="Times New Roman"/>
            </a:endParaRPr>
          </a:p>
          <a:p>
            <a:pPr indent="0" lvl="0" marL="0" rtl="0" algn="l">
              <a:lnSpc>
                <a:spcPct val="115833"/>
              </a:lnSpc>
              <a:spcBef>
                <a:spcPts val="800"/>
              </a:spcBef>
              <a:spcAft>
                <a:spcPts val="0"/>
              </a:spcAft>
              <a:buClr>
                <a:schemeClr val="dk1"/>
              </a:buClr>
              <a:buSzPts val="1100"/>
              <a:buFont typeface="Arial"/>
              <a:buNone/>
            </a:pPr>
            <a:r>
              <a:rPr lang="en-US" sz="1400">
                <a:latin typeface="Times New Roman"/>
                <a:ea typeface="Times New Roman"/>
                <a:cs typeface="Times New Roman"/>
                <a:sym typeface="Times New Roman"/>
              </a:rPr>
              <a:t>S2: "Next, we want to show how this system supports general operations."</a:t>
            </a:r>
            <a:endParaRPr sz="1400">
              <a:latin typeface="Times New Roman"/>
              <a:ea typeface="Times New Roman"/>
              <a:cs typeface="Times New Roman"/>
              <a:sym typeface="Times New Roman"/>
            </a:endParaRPr>
          </a:p>
          <a:p>
            <a:pPr indent="0" lvl="0" marL="0" rtl="0" algn="l">
              <a:lnSpc>
                <a:spcPct val="115833"/>
              </a:lnSpc>
              <a:spcBef>
                <a:spcPts val="800"/>
              </a:spcBef>
              <a:spcAft>
                <a:spcPts val="0"/>
              </a:spcAft>
              <a:buClr>
                <a:schemeClr val="dk1"/>
              </a:buClr>
              <a:buSzPts val="1100"/>
              <a:buFont typeface="Arial"/>
              <a:buNone/>
            </a:pPr>
            <a:r>
              <a:t/>
            </a:r>
            <a:endParaRPr sz="1400">
              <a:latin typeface="Times New Roman"/>
              <a:ea typeface="Times New Roman"/>
              <a:cs typeface="Times New Roman"/>
              <a:sym typeface="Times New Roman"/>
            </a:endParaRPr>
          </a:p>
          <a:p>
            <a:pPr indent="0" lvl="0" marL="0" rtl="0" algn="l">
              <a:spcBef>
                <a:spcPts val="800"/>
              </a:spcBef>
              <a:spcAft>
                <a:spcPts val="0"/>
              </a:spcAft>
              <a:buClr>
                <a:schemeClr val="dk1"/>
              </a:buClr>
              <a:buFont typeface="Arial"/>
              <a:buNone/>
            </a:pPr>
            <a:r>
              <a:rPr lang="en-US"/>
              <a:t>SQL Screenshots: Showing activities – (e.g., Books owed by customers, reports</a:t>
            </a:r>
            <a:endParaRPr sz="1400">
              <a:latin typeface="Times New Roman"/>
              <a:ea typeface="Times New Roman"/>
              <a:cs typeface="Times New Roman"/>
              <a:sym typeface="Times New Roman"/>
            </a:endParaRPr>
          </a:p>
        </p:txBody>
      </p:sp>
      <p:sp>
        <p:nvSpPr>
          <p:cNvPr id="144" name="Google Shape;144;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4" name="Google Shape;154;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15833"/>
              </a:lnSpc>
              <a:spcBef>
                <a:spcPts val="0"/>
              </a:spcBef>
              <a:spcAft>
                <a:spcPts val="0"/>
              </a:spcAft>
              <a:buSzPts val="1100"/>
              <a:buNone/>
            </a:pPr>
            <a:r>
              <a:rPr lang="en-US" sz="1400">
                <a:latin typeface="Times New Roman"/>
                <a:ea typeface="Times New Roman"/>
                <a:cs typeface="Times New Roman"/>
                <a:sym typeface="Times New Roman"/>
              </a:rPr>
              <a:t>S1: "Many systems hide logic or use cryptic naming to keep clients dependent. We took the opposite route."</a:t>
            </a:r>
            <a:endParaRPr sz="1400">
              <a:latin typeface="Times New Roman"/>
              <a:ea typeface="Times New Roman"/>
              <a:cs typeface="Times New Roman"/>
              <a:sym typeface="Times New Roman"/>
            </a:endParaRPr>
          </a:p>
          <a:p>
            <a:pPr indent="0" lvl="0" marL="0" rtl="0" algn="l">
              <a:lnSpc>
                <a:spcPct val="115833"/>
              </a:lnSpc>
              <a:spcBef>
                <a:spcPts val="800"/>
              </a:spcBef>
              <a:spcAft>
                <a:spcPts val="0"/>
              </a:spcAft>
              <a:buSzPts val="1100"/>
              <a:buNone/>
            </a:pPr>
            <a:r>
              <a:rPr lang="en-US" sz="1400">
                <a:latin typeface="Times New Roman"/>
                <a:ea typeface="Times New Roman"/>
                <a:cs typeface="Times New Roman"/>
                <a:sym typeface="Times New Roman"/>
              </a:rPr>
              <a:t>S1: “By using a similar format throughout the process, you will never be stuck troubleshooting on a busy day”</a:t>
            </a:r>
            <a:endParaRPr sz="1400">
              <a:latin typeface="Times New Roman"/>
              <a:ea typeface="Times New Roman"/>
              <a:cs typeface="Times New Roman"/>
              <a:sym typeface="Times New Roman"/>
            </a:endParaRPr>
          </a:p>
          <a:p>
            <a:pPr indent="0" lvl="0" marL="0" rtl="0" algn="l">
              <a:lnSpc>
                <a:spcPct val="115833"/>
              </a:lnSpc>
              <a:spcBef>
                <a:spcPts val="800"/>
              </a:spcBef>
              <a:spcAft>
                <a:spcPts val="0"/>
              </a:spcAft>
              <a:buSzPts val="1100"/>
              <a:buNone/>
            </a:pPr>
            <a:r>
              <a:rPr lang="en-US" sz="1400">
                <a:latin typeface="Times New Roman"/>
                <a:ea typeface="Times New Roman"/>
                <a:cs typeface="Times New Roman"/>
                <a:sym typeface="Times New Roman"/>
              </a:rPr>
              <a:t>S2: “The goal of the views displayed here are to focus in on what your members are captivated by”</a:t>
            </a:r>
            <a:endParaRPr sz="1400">
              <a:latin typeface="Times New Roman"/>
              <a:ea typeface="Times New Roman"/>
              <a:cs typeface="Times New Roman"/>
              <a:sym typeface="Times New Roman"/>
            </a:endParaRPr>
          </a:p>
          <a:p>
            <a:pPr indent="0" lvl="0" marL="0" rtl="0" algn="l">
              <a:lnSpc>
                <a:spcPct val="115833"/>
              </a:lnSpc>
              <a:spcBef>
                <a:spcPts val="800"/>
              </a:spcBef>
              <a:spcAft>
                <a:spcPts val="0"/>
              </a:spcAft>
              <a:buSzPts val="1100"/>
              <a:buNone/>
            </a:pPr>
            <a:r>
              <a:rPr lang="en-US" sz="1400">
                <a:latin typeface="Times New Roman"/>
                <a:ea typeface="Times New Roman"/>
                <a:cs typeface="Times New Roman"/>
                <a:sym typeface="Times New Roman"/>
              </a:rPr>
              <a:t>S2: “Circulation frequency by member does what it implies, allows you to see a history of repeat books checked out by customers”</a:t>
            </a:r>
            <a:endParaRPr sz="1400">
              <a:latin typeface="Times New Roman"/>
              <a:ea typeface="Times New Roman"/>
              <a:cs typeface="Times New Roman"/>
              <a:sym typeface="Times New Roman"/>
            </a:endParaRPr>
          </a:p>
          <a:p>
            <a:pPr indent="0" lvl="0" marL="0" rtl="0" algn="l">
              <a:lnSpc>
                <a:spcPct val="115833"/>
              </a:lnSpc>
              <a:spcBef>
                <a:spcPts val="800"/>
              </a:spcBef>
              <a:spcAft>
                <a:spcPts val="0"/>
              </a:spcAft>
              <a:buSzPts val="1100"/>
              <a:buNone/>
            </a:pPr>
            <a:r>
              <a:rPr lang="en-US" sz="1400">
                <a:latin typeface="Times New Roman"/>
                <a:ea typeface="Times New Roman"/>
                <a:cs typeface="Times New Roman"/>
                <a:sym typeface="Times New Roman"/>
              </a:rPr>
              <a:t>S2: “Member borrowing patterns over time is the same case, further increasing the ability of your library to stay on top of trends”</a:t>
            </a:r>
            <a:endParaRPr sz="1400">
              <a:latin typeface="Times New Roman"/>
              <a:ea typeface="Times New Roman"/>
              <a:cs typeface="Times New Roman"/>
              <a:sym typeface="Times New Roman"/>
            </a:endParaRPr>
          </a:p>
          <a:p>
            <a:pPr indent="0" lvl="0" marL="0" rtl="0" algn="l">
              <a:lnSpc>
                <a:spcPct val="115833"/>
              </a:lnSpc>
              <a:spcBef>
                <a:spcPts val="800"/>
              </a:spcBef>
              <a:spcAft>
                <a:spcPts val="0"/>
              </a:spcAft>
              <a:buSzPts val="1100"/>
              <a:buNone/>
            </a:pPr>
            <a:r>
              <a:rPr lang="en-US" sz="1400">
                <a:latin typeface="Times New Roman"/>
                <a:ea typeface="Times New Roman"/>
                <a:cs typeface="Times New Roman"/>
                <a:sym typeface="Times New Roman"/>
              </a:rPr>
              <a:t>S3: “We strive to give you all the tools you need to optimize your library for who makes up it’s community”</a:t>
            </a:r>
            <a:endParaRPr sz="1400">
              <a:latin typeface="Times New Roman"/>
              <a:ea typeface="Times New Roman"/>
              <a:cs typeface="Times New Roman"/>
              <a:sym typeface="Times New Roman"/>
            </a:endParaRPr>
          </a:p>
          <a:p>
            <a:pPr indent="0" lvl="0" marL="0" rtl="0" algn="l">
              <a:lnSpc>
                <a:spcPct val="115833"/>
              </a:lnSpc>
              <a:spcBef>
                <a:spcPts val="800"/>
              </a:spcBef>
              <a:spcAft>
                <a:spcPts val="0"/>
              </a:spcAft>
              <a:buSzPts val="1100"/>
              <a:buNone/>
            </a:pPr>
            <a:r>
              <a:t/>
            </a:r>
            <a:endParaRPr sz="1400">
              <a:latin typeface="Times New Roman"/>
              <a:ea typeface="Times New Roman"/>
              <a:cs typeface="Times New Roman"/>
              <a:sym typeface="Times New Roman"/>
            </a:endParaRPr>
          </a:p>
          <a:p>
            <a:pPr indent="0" lvl="0" marL="0" rtl="0" algn="l">
              <a:lnSpc>
                <a:spcPct val="115833"/>
              </a:lnSpc>
              <a:spcBef>
                <a:spcPts val="800"/>
              </a:spcBef>
              <a:spcAft>
                <a:spcPts val="0"/>
              </a:spcAft>
              <a:buSzPts val="1100"/>
              <a:buNone/>
            </a:pPr>
            <a:r>
              <a:t/>
            </a:r>
            <a:endParaRPr sz="1400">
              <a:latin typeface="Times New Roman"/>
              <a:ea typeface="Times New Roman"/>
              <a:cs typeface="Times New Roman"/>
              <a:sym typeface="Times New Roman"/>
            </a:endParaRPr>
          </a:p>
          <a:p>
            <a:pPr indent="0" lvl="0" marL="0" rtl="0" algn="l">
              <a:spcBef>
                <a:spcPts val="800"/>
              </a:spcBef>
              <a:spcAft>
                <a:spcPts val="0"/>
              </a:spcAft>
              <a:buClr>
                <a:schemeClr val="dk1"/>
              </a:buClr>
              <a:buFont typeface="Arial"/>
              <a:buNone/>
            </a:pPr>
            <a:r>
              <a:rPr lang="en-US"/>
              <a:t>Scripts for creating the database and tables.• Scripts for inserting sample data.</a:t>
            </a:r>
            <a:br>
              <a:rPr lang="en-US"/>
            </a:br>
            <a:br>
              <a:rPr lang="en-US"/>
            </a:br>
            <a:r>
              <a:rPr lang="en-US"/>
              <a:t>• SQL queries for performing operations.</a:t>
            </a:r>
            <a:br>
              <a:rPr lang="en-US"/>
            </a:br>
            <a:r>
              <a:rPr lang="en-US"/>
              <a:t>• SQL queries for generating reports.</a:t>
            </a:r>
            <a:endParaRPr sz="1400">
              <a:latin typeface="Times New Roman"/>
              <a:ea typeface="Times New Roman"/>
              <a:cs typeface="Times New Roman"/>
              <a:sym typeface="Times New Roman"/>
            </a:endParaRPr>
          </a:p>
          <a:p>
            <a:pPr indent="0" lvl="0" marL="0" rtl="0" algn="l">
              <a:lnSpc>
                <a:spcPct val="115833"/>
              </a:lnSpc>
              <a:spcBef>
                <a:spcPts val="0"/>
              </a:spcBef>
              <a:spcAft>
                <a:spcPts val="0"/>
              </a:spcAft>
              <a:buSzPts val="1100"/>
              <a:buNone/>
            </a:pPr>
            <a:r>
              <a:t/>
            </a:r>
            <a:endParaRPr sz="1400">
              <a:latin typeface="Times New Roman"/>
              <a:ea typeface="Times New Roman"/>
              <a:cs typeface="Times New Roman"/>
              <a:sym typeface="Times New Roman"/>
            </a:endParaRPr>
          </a:p>
          <a:p>
            <a:pPr indent="0" lvl="0" marL="0" rtl="0" algn="l">
              <a:lnSpc>
                <a:spcPct val="115833"/>
              </a:lnSpc>
              <a:spcBef>
                <a:spcPts val="800"/>
              </a:spcBef>
              <a:spcAft>
                <a:spcPts val="0"/>
              </a:spcAft>
              <a:buClr>
                <a:schemeClr val="dk1"/>
              </a:buClr>
              <a:buSzPts val="1100"/>
              <a:buFont typeface="Arial"/>
              <a:buNone/>
            </a:pPr>
            <a:r>
              <a:t/>
            </a:r>
            <a:endParaRPr sz="1400">
              <a:latin typeface="Times New Roman"/>
              <a:ea typeface="Times New Roman"/>
              <a:cs typeface="Times New Roman"/>
              <a:sym typeface="Times New Roman"/>
            </a:endParaRPr>
          </a:p>
          <a:p>
            <a:pPr indent="0" lvl="0" marL="0" rtl="0" algn="l">
              <a:spcBef>
                <a:spcPts val="800"/>
              </a:spcBef>
              <a:spcAft>
                <a:spcPts val="0"/>
              </a:spcAft>
              <a:buNone/>
            </a:pPr>
            <a:r>
              <a:t/>
            </a:r>
            <a:endParaRPr/>
          </a:p>
        </p:txBody>
      </p:sp>
      <p:sp>
        <p:nvSpPr>
          <p:cNvPr id="155" name="Google Shape;155;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S?: “For modern libraries, we’ve got you covered as well for digital resources.”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S?: “Finding the most involved members is easy with the HighEngagementMemberview.”</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S?: “Or wanting to locate </a:t>
            </a:r>
            <a:r>
              <a:rPr lang="en-US"/>
              <a:t>specifically</a:t>
            </a:r>
            <a:r>
              <a:rPr lang="en-US"/>
              <a:t> which members are using your digital </a:t>
            </a:r>
            <a:r>
              <a:rPr lang="en-US"/>
              <a:t>resources</a:t>
            </a:r>
            <a:r>
              <a:rPr lang="en-US"/>
              <a:t>, the DIgitalresourcesaccessbyMember</a:t>
            </a:r>
            <a:endParaRPr/>
          </a:p>
          <a:p>
            <a:pPr indent="0" lvl="0" marL="0" rtl="0" algn="l">
              <a:spcBef>
                <a:spcPts val="0"/>
              </a:spcBef>
              <a:spcAft>
                <a:spcPts val="0"/>
              </a:spcAft>
              <a:buNone/>
            </a:pPr>
            <a:r>
              <a:rPr lang="en-US"/>
              <a:t> view solves that”</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S?: </a:t>
            </a:r>
            <a:r>
              <a:rPr lang="en-US"/>
              <a:t>“Following digital trends and record keeping are both handy, but to capitalize on either of those functions you need a practical place to use them.”</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67" name="Google Shape;167;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373ba05a8ee_1_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373ba05a8ee_1_4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S?: ”This is potentially your future database in action”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S?: “With a web portal, you will be able to access all of your </a:t>
            </a:r>
            <a:r>
              <a:rPr lang="en-US"/>
              <a:t>libraries</a:t>
            </a:r>
            <a:r>
              <a:rPr lang="en-US"/>
              <a:t> needs as faculty or as a member.</a:t>
            </a:r>
            <a:endParaRPr/>
          </a:p>
          <a:p>
            <a:pPr indent="0" lvl="0" marL="0" rtl="0" algn="l">
              <a:spcBef>
                <a:spcPts val="0"/>
              </a:spcBef>
              <a:spcAft>
                <a:spcPts val="0"/>
              </a:spcAft>
              <a:buNone/>
            </a:pPr>
            <a:br>
              <a:rPr lang="en-US"/>
            </a:br>
            <a:r>
              <a:rPr lang="en-US"/>
              <a:t>S?: ”This includes access to digital </a:t>
            </a:r>
            <a:r>
              <a:rPr lang="en-US"/>
              <a:t>resources, account information, or even borrowing books”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S?: “We tried to keep the User-interface simple, but straightforward. Leaving you room to change things to the way you want them to look”</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76" name="Google Shape;176;g373ba05a8ee_1_4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11"/>
          <p:cNvSpPr txBox="1"/>
          <p:nvPr>
            <p:ph type="ctrTitle"/>
          </p:nvPr>
        </p:nvSpPr>
        <p:spPr>
          <a:xfrm>
            <a:off x="1524000" y="1122363"/>
            <a:ext cx="9144000" cy="23877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Play"/>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11"/>
          <p:cNvSpPr txBox="1"/>
          <p:nvPr>
            <p:ph idx="1" type="subTitle"/>
          </p:nvPr>
        </p:nvSpPr>
        <p:spPr>
          <a:xfrm>
            <a:off x="1524000" y="3602038"/>
            <a:ext cx="9144000" cy="1655700"/>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 name="Google Shape;18;p11"/>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11"/>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11"/>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2" name="Shape 72"/>
        <p:cNvGrpSpPr/>
        <p:nvPr/>
      </p:nvGrpSpPr>
      <p:grpSpPr>
        <a:xfrm>
          <a:off x="0" y="0"/>
          <a:ext cx="0" cy="0"/>
          <a:chOff x="0" y="0"/>
          <a:chExt cx="0" cy="0"/>
        </a:xfrm>
      </p:grpSpPr>
      <p:sp>
        <p:nvSpPr>
          <p:cNvPr id="73" name="Google Shape;73;p20"/>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20"/>
          <p:cNvSpPr txBox="1"/>
          <p:nvPr>
            <p:ph idx="1" type="body"/>
          </p:nvPr>
        </p:nvSpPr>
        <p:spPr>
          <a:xfrm rot="5400000">
            <a:off x="3920400" y="-1256575"/>
            <a:ext cx="4351200"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 name="Google Shape;75;p20"/>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20"/>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20"/>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21"/>
          <p:cNvSpPr txBox="1"/>
          <p:nvPr>
            <p:ph type="title"/>
          </p:nvPr>
        </p:nvSpPr>
        <p:spPr>
          <a:xfrm rot="5400000">
            <a:off x="7133400" y="1956625"/>
            <a:ext cx="5811900"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21"/>
          <p:cNvSpPr txBox="1"/>
          <p:nvPr>
            <p:ph idx="1" type="body"/>
          </p:nvPr>
        </p:nvSpPr>
        <p:spPr>
          <a:xfrm rot="5400000">
            <a:off x="1799400" y="-596075"/>
            <a:ext cx="5811900"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 name="Google Shape;81;p21"/>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21"/>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21"/>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12"/>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12"/>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 name="Google Shape;24;p12"/>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12"/>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12"/>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13"/>
          <p:cNvSpPr txBox="1"/>
          <p:nvPr>
            <p:ph type="title"/>
          </p:nvPr>
        </p:nvSpPr>
        <p:spPr>
          <a:xfrm>
            <a:off x="831850" y="1709738"/>
            <a:ext cx="10515600" cy="28527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Play"/>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13"/>
          <p:cNvSpPr txBox="1"/>
          <p:nvPr>
            <p:ph idx="1" type="body"/>
          </p:nvPr>
        </p:nvSpPr>
        <p:spPr>
          <a:xfrm>
            <a:off x="831850" y="4589463"/>
            <a:ext cx="10515600" cy="150030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757575"/>
              </a:buClr>
              <a:buSzPts val="2400"/>
              <a:buNone/>
              <a:defRPr sz="2400">
                <a:solidFill>
                  <a:srgbClr val="757575"/>
                </a:solidFill>
              </a:defRPr>
            </a:lvl1pPr>
            <a:lvl2pPr indent="-228600" lvl="1" marL="914400" algn="l">
              <a:lnSpc>
                <a:spcPct val="90000"/>
              </a:lnSpc>
              <a:spcBef>
                <a:spcPts val="500"/>
              </a:spcBef>
              <a:spcAft>
                <a:spcPts val="0"/>
              </a:spcAft>
              <a:buClr>
                <a:srgbClr val="757575"/>
              </a:buClr>
              <a:buSzPts val="2000"/>
              <a:buNone/>
              <a:defRPr sz="2000">
                <a:solidFill>
                  <a:srgbClr val="757575"/>
                </a:solidFill>
              </a:defRPr>
            </a:lvl2pPr>
            <a:lvl3pPr indent="-228600" lvl="2" marL="1371600" algn="l">
              <a:lnSpc>
                <a:spcPct val="90000"/>
              </a:lnSpc>
              <a:spcBef>
                <a:spcPts val="500"/>
              </a:spcBef>
              <a:spcAft>
                <a:spcPts val="0"/>
              </a:spcAft>
              <a:buClr>
                <a:srgbClr val="757575"/>
              </a:buClr>
              <a:buSzPts val="1800"/>
              <a:buNone/>
              <a:defRPr sz="1800">
                <a:solidFill>
                  <a:srgbClr val="757575"/>
                </a:solidFill>
              </a:defRPr>
            </a:lvl3pPr>
            <a:lvl4pPr indent="-228600" lvl="3" marL="1828800" algn="l">
              <a:lnSpc>
                <a:spcPct val="90000"/>
              </a:lnSpc>
              <a:spcBef>
                <a:spcPts val="500"/>
              </a:spcBef>
              <a:spcAft>
                <a:spcPts val="0"/>
              </a:spcAft>
              <a:buClr>
                <a:srgbClr val="757575"/>
              </a:buClr>
              <a:buSzPts val="1600"/>
              <a:buNone/>
              <a:defRPr sz="1600">
                <a:solidFill>
                  <a:srgbClr val="757575"/>
                </a:solidFill>
              </a:defRPr>
            </a:lvl4pPr>
            <a:lvl5pPr indent="-228600" lvl="4" marL="2286000" algn="l">
              <a:lnSpc>
                <a:spcPct val="90000"/>
              </a:lnSpc>
              <a:spcBef>
                <a:spcPts val="500"/>
              </a:spcBef>
              <a:spcAft>
                <a:spcPts val="0"/>
              </a:spcAft>
              <a:buClr>
                <a:srgbClr val="757575"/>
              </a:buClr>
              <a:buSzPts val="1600"/>
              <a:buNone/>
              <a:defRPr sz="1600">
                <a:solidFill>
                  <a:srgbClr val="757575"/>
                </a:solidFill>
              </a:defRPr>
            </a:lvl5pPr>
            <a:lvl6pPr indent="-228600" lvl="5" marL="2743200" algn="l">
              <a:lnSpc>
                <a:spcPct val="90000"/>
              </a:lnSpc>
              <a:spcBef>
                <a:spcPts val="500"/>
              </a:spcBef>
              <a:spcAft>
                <a:spcPts val="0"/>
              </a:spcAft>
              <a:buClr>
                <a:srgbClr val="757575"/>
              </a:buClr>
              <a:buSzPts val="1600"/>
              <a:buNone/>
              <a:defRPr sz="1600">
                <a:solidFill>
                  <a:srgbClr val="757575"/>
                </a:solidFill>
              </a:defRPr>
            </a:lvl6pPr>
            <a:lvl7pPr indent="-228600" lvl="6" marL="3200400" algn="l">
              <a:lnSpc>
                <a:spcPct val="90000"/>
              </a:lnSpc>
              <a:spcBef>
                <a:spcPts val="500"/>
              </a:spcBef>
              <a:spcAft>
                <a:spcPts val="0"/>
              </a:spcAft>
              <a:buClr>
                <a:srgbClr val="757575"/>
              </a:buClr>
              <a:buSzPts val="1600"/>
              <a:buNone/>
              <a:defRPr sz="1600">
                <a:solidFill>
                  <a:srgbClr val="757575"/>
                </a:solidFill>
              </a:defRPr>
            </a:lvl7pPr>
            <a:lvl8pPr indent="-228600" lvl="7" marL="3657600" algn="l">
              <a:lnSpc>
                <a:spcPct val="90000"/>
              </a:lnSpc>
              <a:spcBef>
                <a:spcPts val="500"/>
              </a:spcBef>
              <a:spcAft>
                <a:spcPts val="0"/>
              </a:spcAft>
              <a:buClr>
                <a:srgbClr val="757575"/>
              </a:buClr>
              <a:buSzPts val="1600"/>
              <a:buNone/>
              <a:defRPr sz="1600">
                <a:solidFill>
                  <a:srgbClr val="757575"/>
                </a:solidFill>
              </a:defRPr>
            </a:lvl8pPr>
            <a:lvl9pPr indent="-228600" lvl="8" marL="4114800" algn="l">
              <a:lnSpc>
                <a:spcPct val="90000"/>
              </a:lnSpc>
              <a:spcBef>
                <a:spcPts val="500"/>
              </a:spcBef>
              <a:spcAft>
                <a:spcPts val="0"/>
              </a:spcAft>
              <a:buClr>
                <a:srgbClr val="757575"/>
              </a:buClr>
              <a:buSzPts val="1600"/>
              <a:buNone/>
              <a:defRPr sz="1600">
                <a:solidFill>
                  <a:srgbClr val="757575"/>
                </a:solidFill>
              </a:defRPr>
            </a:lvl9pPr>
          </a:lstStyle>
          <a:p/>
        </p:txBody>
      </p:sp>
      <p:sp>
        <p:nvSpPr>
          <p:cNvPr id="30" name="Google Shape;30;p13"/>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13"/>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13"/>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14"/>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14"/>
          <p:cNvSpPr txBox="1"/>
          <p:nvPr>
            <p:ph idx="1" type="body"/>
          </p:nvPr>
        </p:nvSpPr>
        <p:spPr>
          <a:xfrm>
            <a:off x="838200" y="1825625"/>
            <a:ext cx="5181600" cy="43512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 name="Google Shape;36;p14"/>
          <p:cNvSpPr txBox="1"/>
          <p:nvPr>
            <p:ph idx="2" type="body"/>
          </p:nvPr>
        </p:nvSpPr>
        <p:spPr>
          <a:xfrm>
            <a:off x="6172200" y="1825625"/>
            <a:ext cx="5181600" cy="43512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 name="Google Shape;37;p14"/>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14"/>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14"/>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15"/>
          <p:cNvSpPr txBox="1"/>
          <p:nvPr>
            <p:ph type="title"/>
          </p:nvPr>
        </p:nvSpPr>
        <p:spPr>
          <a:xfrm>
            <a:off x="839788" y="365125"/>
            <a:ext cx="10515600" cy="13257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15"/>
          <p:cNvSpPr txBox="1"/>
          <p:nvPr>
            <p:ph idx="1" type="body"/>
          </p:nvPr>
        </p:nvSpPr>
        <p:spPr>
          <a:xfrm>
            <a:off x="839788" y="1681163"/>
            <a:ext cx="5157900" cy="823800"/>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 name="Google Shape;43;p15"/>
          <p:cNvSpPr txBox="1"/>
          <p:nvPr>
            <p:ph idx="2" type="body"/>
          </p:nvPr>
        </p:nvSpPr>
        <p:spPr>
          <a:xfrm>
            <a:off x="839788" y="2505075"/>
            <a:ext cx="5157900" cy="3684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 name="Google Shape;44;p15"/>
          <p:cNvSpPr txBox="1"/>
          <p:nvPr>
            <p:ph idx="3" type="body"/>
          </p:nvPr>
        </p:nvSpPr>
        <p:spPr>
          <a:xfrm>
            <a:off x="6172200" y="1681163"/>
            <a:ext cx="5183100" cy="823800"/>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 name="Google Shape;45;p15"/>
          <p:cNvSpPr txBox="1"/>
          <p:nvPr>
            <p:ph idx="4" type="body"/>
          </p:nvPr>
        </p:nvSpPr>
        <p:spPr>
          <a:xfrm>
            <a:off x="6172200" y="2505075"/>
            <a:ext cx="5183100" cy="3684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 name="Google Shape;46;p15"/>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15"/>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15"/>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16"/>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16"/>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16"/>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16"/>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4" name="Shape 54"/>
        <p:cNvGrpSpPr/>
        <p:nvPr/>
      </p:nvGrpSpPr>
      <p:grpSpPr>
        <a:xfrm>
          <a:off x="0" y="0"/>
          <a:ext cx="0" cy="0"/>
          <a:chOff x="0" y="0"/>
          <a:chExt cx="0" cy="0"/>
        </a:xfrm>
      </p:grpSpPr>
      <p:sp>
        <p:nvSpPr>
          <p:cNvPr id="55" name="Google Shape;55;p17"/>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17"/>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17"/>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 name="Shape 58"/>
        <p:cNvGrpSpPr/>
        <p:nvPr/>
      </p:nvGrpSpPr>
      <p:grpSpPr>
        <a:xfrm>
          <a:off x="0" y="0"/>
          <a:ext cx="0" cy="0"/>
          <a:chOff x="0" y="0"/>
          <a:chExt cx="0" cy="0"/>
        </a:xfrm>
      </p:grpSpPr>
      <p:sp>
        <p:nvSpPr>
          <p:cNvPr id="59" name="Google Shape;59;p18"/>
          <p:cNvSpPr txBox="1"/>
          <p:nvPr>
            <p:ph type="title"/>
          </p:nvPr>
        </p:nvSpPr>
        <p:spPr>
          <a:xfrm>
            <a:off x="839788" y="457200"/>
            <a:ext cx="3932100"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Play"/>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18"/>
          <p:cNvSpPr txBox="1"/>
          <p:nvPr>
            <p:ph idx="1" type="body"/>
          </p:nvPr>
        </p:nvSpPr>
        <p:spPr>
          <a:xfrm>
            <a:off x="5183188" y="987425"/>
            <a:ext cx="6172200" cy="4873500"/>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1" name="Google Shape;61;p18"/>
          <p:cNvSpPr txBox="1"/>
          <p:nvPr>
            <p:ph idx="2" type="body"/>
          </p:nvPr>
        </p:nvSpPr>
        <p:spPr>
          <a:xfrm>
            <a:off x="839788" y="2057400"/>
            <a:ext cx="3932100" cy="381150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2" name="Google Shape;62;p18"/>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18"/>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18"/>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 name="Shape 65"/>
        <p:cNvGrpSpPr/>
        <p:nvPr/>
      </p:nvGrpSpPr>
      <p:grpSpPr>
        <a:xfrm>
          <a:off x="0" y="0"/>
          <a:ext cx="0" cy="0"/>
          <a:chOff x="0" y="0"/>
          <a:chExt cx="0" cy="0"/>
        </a:xfrm>
      </p:grpSpPr>
      <p:sp>
        <p:nvSpPr>
          <p:cNvPr id="66" name="Google Shape;66;p19"/>
          <p:cNvSpPr txBox="1"/>
          <p:nvPr>
            <p:ph type="title"/>
          </p:nvPr>
        </p:nvSpPr>
        <p:spPr>
          <a:xfrm>
            <a:off x="839788" y="457200"/>
            <a:ext cx="3932100"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Play"/>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19"/>
          <p:cNvSpPr/>
          <p:nvPr>
            <p:ph idx="2" type="pic"/>
          </p:nvPr>
        </p:nvSpPr>
        <p:spPr>
          <a:xfrm>
            <a:off x="5183188" y="987425"/>
            <a:ext cx="6172200" cy="4873500"/>
          </a:xfrm>
          <a:prstGeom prst="rect">
            <a:avLst/>
          </a:prstGeom>
          <a:noFill/>
          <a:ln>
            <a:noFill/>
          </a:ln>
        </p:spPr>
      </p:sp>
      <p:sp>
        <p:nvSpPr>
          <p:cNvPr id="68" name="Google Shape;68;p19"/>
          <p:cNvSpPr txBox="1"/>
          <p:nvPr>
            <p:ph idx="1" type="body"/>
          </p:nvPr>
        </p:nvSpPr>
        <p:spPr>
          <a:xfrm>
            <a:off x="839788" y="2057400"/>
            <a:ext cx="3932100" cy="381150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 name="Google Shape;69;p19"/>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9"/>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9"/>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DFEAFB"/>
            </a:gs>
            <a:gs pos="100000">
              <a:srgbClr val="6E9CE7"/>
            </a:gs>
          </a:gsLst>
          <a:path path="circle">
            <a:fillToRect b="50%" l="50%" r="50%" t="50%"/>
          </a:path>
          <a:tileRect/>
        </a:gradFill>
      </p:bgPr>
    </p:bg>
    <p:spTree>
      <p:nvGrpSpPr>
        <p:cNvPr id="9" name="Shape 9"/>
        <p:cNvGrpSpPr/>
        <p:nvPr/>
      </p:nvGrpSpPr>
      <p:grpSpPr>
        <a:xfrm>
          <a:off x="0" y="0"/>
          <a:ext cx="0" cy="0"/>
          <a:chOff x="0" y="0"/>
          <a:chExt cx="0" cy="0"/>
        </a:xfrm>
      </p:grpSpPr>
      <p:sp>
        <p:nvSpPr>
          <p:cNvPr id="10" name="Google Shape;10;p10"/>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lvl1pPr lvl="0" marR="0" algn="l">
              <a:lnSpc>
                <a:spcPct val="90000"/>
              </a:lnSpc>
              <a:spcBef>
                <a:spcPts val="0"/>
              </a:spcBef>
              <a:spcAft>
                <a:spcPts val="0"/>
              </a:spcAft>
              <a:buClr>
                <a:schemeClr val="dk1"/>
              </a:buClr>
              <a:buSzPts val="4400"/>
              <a:buFont typeface="Play"/>
              <a:buNone/>
              <a:defRPr b="0" i="0" sz="4400" u="none" cap="none" strike="noStrike">
                <a:solidFill>
                  <a:schemeClr val="dk1"/>
                </a:solidFill>
                <a:latin typeface="Play"/>
                <a:ea typeface="Play"/>
                <a:cs typeface="Play"/>
                <a:sym typeface="Play"/>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0"/>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lvl1pPr indent="-406400" lvl="0" marL="457200" marR="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 name="Google Shape;12;p10"/>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marR="0" algn="l">
              <a:spcBef>
                <a:spcPts val="0"/>
              </a:spcBef>
              <a:spcAft>
                <a:spcPts val="0"/>
              </a:spcAft>
              <a:buSzPts val="1400"/>
              <a:buNone/>
              <a:defRPr b="0" i="0" sz="1200" u="none" cap="none" strike="noStrike">
                <a:solidFill>
                  <a:srgbClr val="757575"/>
                </a:solidFill>
                <a:latin typeface="Arial"/>
                <a:ea typeface="Arial"/>
                <a:cs typeface="Arial"/>
                <a:sym typeface="Arial"/>
              </a:defRPr>
            </a:lvl1pPr>
            <a:lvl2pPr lvl="1" marR="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 name="Google Shape;13;p10"/>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marR="0" algn="ctr">
              <a:spcBef>
                <a:spcPts val="0"/>
              </a:spcBef>
              <a:spcAft>
                <a:spcPts val="0"/>
              </a:spcAft>
              <a:buSzPts val="1400"/>
              <a:buNone/>
              <a:defRPr b="0" i="0" sz="1200" u="none" cap="none" strike="noStrike">
                <a:solidFill>
                  <a:srgbClr val="757575"/>
                </a:solidFill>
                <a:latin typeface="Arial"/>
                <a:ea typeface="Arial"/>
                <a:cs typeface="Arial"/>
                <a:sym typeface="Arial"/>
              </a:defRPr>
            </a:lvl1pPr>
            <a:lvl2pPr lvl="1" marR="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 name="Google Shape;14;p10"/>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200" u="none" cap="none" strike="noStrike">
                <a:solidFill>
                  <a:srgbClr val="757575"/>
                </a:solidFill>
                <a:latin typeface="Arial"/>
                <a:ea typeface="Arial"/>
                <a:cs typeface="Arial"/>
                <a:sym typeface="Arial"/>
              </a:defRPr>
            </a:lvl1pPr>
            <a:lvl2pPr indent="0" lvl="1" marL="0" marR="0" algn="r">
              <a:spcBef>
                <a:spcPts val="0"/>
              </a:spcBef>
              <a:buNone/>
              <a:defRPr b="0" i="0" sz="1200" u="none" cap="none" strike="noStrike">
                <a:solidFill>
                  <a:srgbClr val="757575"/>
                </a:solidFill>
                <a:latin typeface="Arial"/>
                <a:ea typeface="Arial"/>
                <a:cs typeface="Arial"/>
                <a:sym typeface="Arial"/>
              </a:defRPr>
            </a:lvl2pPr>
            <a:lvl3pPr indent="0" lvl="2" marL="0" marR="0" algn="r">
              <a:spcBef>
                <a:spcPts val="0"/>
              </a:spcBef>
              <a:buNone/>
              <a:defRPr b="0" i="0" sz="1200" u="none" cap="none" strike="noStrike">
                <a:solidFill>
                  <a:srgbClr val="757575"/>
                </a:solidFill>
                <a:latin typeface="Arial"/>
                <a:ea typeface="Arial"/>
                <a:cs typeface="Arial"/>
                <a:sym typeface="Arial"/>
              </a:defRPr>
            </a:lvl3pPr>
            <a:lvl4pPr indent="0" lvl="3" marL="0" marR="0" algn="r">
              <a:spcBef>
                <a:spcPts val="0"/>
              </a:spcBef>
              <a:buNone/>
              <a:defRPr b="0" i="0" sz="1200" u="none" cap="none" strike="noStrike">
                <a:solidFill>
                  <a:srgbClr val="757575"/>
                </a:solidFill>
                <a:latin typeface="Arial"/>
                <a:ea typeface="Arial"/>
                <a:cs typeface="Arial"/>
                <a:sym typeface="Arial"/>
              </a:defRPr>
            </a:lvl4pPr>
            <a:lvl5pPr indent="0" lvl="4" marL="0" marR="0" algn="r">
              <a:spcBef>
                <a:spcPts val="0"/>
              </a:spcBef>
              <a:buNone/>
              <a:defRPr b="0" i="0" sz="1200" u="none" cap="none" strike="noStrike">
                <a:solidFill>
                  <a:srgbClr val="757575"/>
                </a:solidFill>
                <a:latin typeface="Arial"/>
                <a:ea typeface="Arial"/>
                <a:cs typeface="Arial"/>
                <a:sym typeface="Arial"/>
              </a:defRPr>
            </a:lvl5pPr>
            <a:lvl6pPr indent="0" lvl="5" marL="0" marR="0" algn="r">
              <a:spcBef>
                <a:spcPts val="0"/>
              </a:spcBef>
              <a:buNone/>
              <a:defRPr b="0" i="0" sz="1200" u="none" cap="none" strike="noStrike">
                <a:solidFill>
                  <a:srgbClr val="757575"/>
                </a:solidFill>
                <a:latin typeface="Arial"/>
                <a:ea typeface="Arial"/>
                <a:cs typeface="Arial"/>
                <a:sym typeface="Arial"/>
              </a:defRPr>
            </a:lvl6pPr>
            <a:lvl7pPr indent="0" lvl="6" marL="0" marR="0" algn="r">
              <a:spcBef>
                <a:spcPts val="0"/>
              </a:spcBef>
              <a:buNone/>
              <a:defRPr b="0" i="0" sz="1200" u="none" cap="none" strike="noStrike">
                <a:solidFill>
                  <a:srgbClr val="757575"/>
                </a:solidFill>
                <a:latin typeface="Arial"/>
                <a:ea typeface="Arial"/>
                <a:cs typeface="Arial"/>
                <a:sym typeface="Arial"/>
              </a:defRPr>
            </a:lvl7pPr>
            <a:lvl8pPr indent="0" lvl="7" marL="0" marR="0" algn="r">
              <a:spcBef>
                <a:spcPts val="0"/>
              </a:spcBef>
              <a:buNone/>
              <a:defRPr b="0" i="0" sz="1200" u="none" cap="none" strike="noStrike">
                <a:solidFill>
                  <a:srgbClr val="757575"/>
                </a:solidFill>
                <a:latin typeface="Arial"/>
                <a:ea typeface="Arial"/>
                <a:cs typeface="Arial"/>
                <a:sym typeface="Arial"/>
              </a:defRPr>
            </a:lvl8pPr>
            <a:lvl9pPr indent="0" lvl="8" marL="0" marR="0" algn="r">
              <a:spcBef>
                <a:spcPts val="0"/>
              </a:spcBef>
              <a:buNone/>
              <a:defRPr b="0" i="0" sz="1200" u="none" cap="none" strike="noStrike">
                <a:solidFill>
                  <a:srgbClr val="75757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mc:Choice Requires="p14">
      <p:transition spd="med" p14:dur="600">
        <p:fade thruBlk="1"/>
      </p:transition>
    </mc:Choice>
    <mc:Fallback>
      <p:transition spd="med">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2.gi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9.png"/><Relationship Id="rId4" Type="http://schemas.openxmlformats.org/officeDocument/2006/relationships/image" Target="../media/image8.png"/><Relationship Id="rId5" Type="http://schemas.openxmlformats.org/officeDocument/2006/relationships/image" Target="../media/image2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6.png"/><Relationship Id="rId4" Type="http://schemas.openxmlformats.org/officeDocument/2006/relationships/image" Target="../media/image21.png"/><Relationship Id="rId5" Type="http://schemas.openxmlformats.org/officeDocument/2006/relationships/image" Target="../media/image27.png"/><Relationship Id="rId6" Type="http://schemas.openxmlformats.org/officeDocument/2006/relationships/image" Target="../media/image29.png"/><Relationship Id="rId7" Type="http://schemas.openxmlformats.org/officeDocument/2006/relationships/image" Target="../media/image2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2.png"/><Relationship Id="rId4" Type="http://schemas.openxmlformats.org/officeDocument/2006/relationships/image" Target="../media/image30.png"/><Relationship Id="rId5" Type="http://schemas.openxmlformats.org/officeDocument/2006/relationships/image" Target="../media/image24.png"/><Relationship Id="rId6" Type="http://schemas.openxmlformats.org/officeDocument/2006/relationships/image" Target="../media/image31.png"/><Relationship Id="rId7" Type="http://schemas.openxmlformats.org/officeDocument/2006/relationships/image" Target="../media/image2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hyperlink" Target="http://drive.google.com/file/d/1DjArkNLdTqSyWzkZfksi1NKei_H7Ag5u/view" TargetMode="External"/><Relationship Id="rId4" Type="http://schemas.openxmlformats.org/officeDocument/2006/relationships/image" Target="../media/image26.jpg"/><Relationship Id="rId5" Type="http://schemas.openxmlformats.org/officeDocument/2006/relationships/hyperlink" Target="http://drive.google.com/file/d/1y8gmYcJ56Cj-sH_4WVxuQEFEkNPG4Pzf/view" TargetMode="External"/><Relationship Id="rId6" Type="http://schemas.openxmlformats.org/officeDocument/2006/relationships/image" Target="../media/image25.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9.png"/><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3.png"/><Relationship Id="rId4" Type="http://schemas.openxmlformats.org/officeDocument/2006/relationships/image" Target="../media/image18.png"/><Relationship Id="rId5"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9.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5.png"/><Relationship Id="rId4" Type="http://schemas.openxmlformats.org/officeDocument/2006/relationships/image" Target="../media/image14.png"/><Relationship Id="rId5"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7.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1.png"/><Relationship Id="rId4" Type="http://schemas.openxmlformats.org/officeDocument/2006/relationships/image" Target="../media/image15.png"/><Relationship Id="rId5"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
          <p:cNvSpPr/>
          <p:nvPr/>
        </p:nvSpPr>
        <p:spPr>
          <a:xfrm>
            <a:off x="1299775" y="2824050"/>
            <a:ext cx="9775200" cy="3300000"/>
          </a:xfrm>
          <a:prstGeom prst="roundRect">
            <a:avLst>
              <a:gd fmla="val 16667" name="adj"/>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9" name="Google Shape;89;p1"/>
          <p:cNvSpPr txBox="1"/>
          <p:nvPr>
            <p:ph type="ctrTitle"/>
          </p:nvPr>
        </p:nvSpPr>
        <p:spPr>
          <a:xfrm>
            <a:off x="1615375" y="1590363"/>
            <a:ext cx="9144000" cy="23877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dk1"/>
              </a:buClr>
              <a:buSzPts val="6000"/>
              <a:buFont typeface="Times New Roman"/>
              <a:buNone/>
            </a:pPr>
            <a:r>
              <a:rPr lang="en-US">
                <a:solidFill>
                  <a:schemeClr val="lt2"/>
                </a:solidFill>
                <a:latin typeface="Times New Roman"/>
                <a:ea typeface="Times New Roman"/>
                <a:cs typeface="Times New Roman"/>
                <a:sym typeface="Times New Roman"/>
              </a:rPr>
              <a:t>Library Management System</a:t>
            </a:r>
            <a:endParaRPr>
              <a:solidFill>
                <a:schemeClr val="lt2"/>
              </a:solidFill>
            </a:endParaRPr>
          </a:p>
        </p:txBody>
      </p:sp>
      <p:sp>
        <p:nvSpPr>
          <p:cNvPr id="90" name="Google Shape;90;p1"/>
          <p:cNvSpPr txBox="1"/>
          <p:nvPr>
            <p:ph idx="1" type="subTitle"/>
          </p:nvPr>
        </p:nvSpPr>
        <p:spPr>
          <a:xfrm>
            <a:off x="1565050" y="4155213"/>
            <a:ext cx="9144000" cy="1655700"/>
          </a:xfrm>
          <a:prstGeom prst="rect">
            <a:avLst/>
          </a:prstGeom>
          <a:noFill/>
          <a:ln>
            <a:noFill/>
          </a:ln>
        </p:spPr>
        <p:txBody>
          <a:bodyPr anchorCtr="0" anchor="t" bIns="45700" lIns="91425" spcFirstLastPara="1" rIns="91425" wrap="square" tIns="45700">
            <a:normAutofit lnSpcReduction="10000"/>
          </a:bodyPr>
          <a:lstStyle/>
          <a:p>
            <a:pPr indent="0" lvl="0" marL="0" rtl="0" algn="ctr">
              <a:lnSpc>
                <a:spcPct val="90000"/>
              </a:lnSpc>
              <a:spcBef>
                <a:spcPts val="0"/>
              </a:spcBef>
              <a:spcAft>
                <a:spcPts val="0"/>
              </a:spcAft>
              <a:buClr>
                <a:schemeClr val="dk1"/>
              </a:buClr>
              <a:buSzPts val="2400"/>
              <a:buNone/>
            </a:pPr>
            <a:r>
              <a:rPr i="1" lang="en-US">
                <a:solidFill>
                  <a:schemeClr val="lt2"/>
                </a:solidFill>
                <a:latin typeface="Times New Roman"/>
                <a:ea typeface="Times New Roman"/>
                <a:cs typeface="Times New Roman"/>
                <a:sym typeface="Times New Roman"/>
              </a:rPr>
              <a:t>By Jackson Schmidt,</a:t>
            </a:r>
            <a:endParaRPr>
              <a:solidFill>
                <a:schemeClr val="lt2"/>
              </a:solidFill>
            </a:endParaRPr>
          </a:p>
          <a:p>
            <a:pPr indent="0" lvl="0" marL="0" rtl="0" algn="ctr">
              <a:lnSpc>
                <a:spcPct val="90000"/>
              </a:lnSpc>
              <a:spcBef>
                <a:spcPts val="1000"/>
              </a:spcBef>
              <a:spcAft>
                <a:spcPts val="0"/>
              </a:spcAft>
              <a:buClr>
                <a:schemeClr val="dk1"/>
              </a:buClr>
              <a:buSzPts val="2400"/>
              <a:buNone/>
            </a:pPr>
            <a:r>
              <a:rPr i="1" lang="en-US">
                <a:solidFill>
                  <a:schemeClr val="lt2"/>
                </a:solidFill>
                <a:latin typeface="Times New Roman"/>
                <a:ea typeface="Times New Roman"/>
                <a:cs typeface="Times New Roman"/>
                <a:sym typeface="Times New Roman"/>
              </a:rPr>
              <a:t>Julian Christian,</a:t>
            </a:r>
            <a:endParaRPr>
              <a:solidFill>
                <a:schemeClr val="lt2"/>
              </a:solidFill>
            </a:endParaRPr>
          </a:p>
          <a:p>
            <a:pPr indent="0" lvl="0" marL="0" rtl="0" algn="ctr">
              <a:lnSpc>
                <a:spcPct val="90000"/>
              </a:lnSpc>
              <a:spcBef>
                <a:spcPts val="1000"/>
              </a:spcBef>
              <a:spcAft>
                <a:spcPts val="0"/>
              </a:spcAft>
              <a:buClr>
                <a:schemeClr val="dk1"/>
              </a:buClr>
              <a:buSzPts val="2400"/>
              <a:buNone/>
            </a:pPr>
            <a:r>
              <a:rPr i="1" lang="en-US">
                <a:solidFill>
                  <a:schemeClr val="lt2"/>
                </a:solidFill>
                <a:latin typeface="Times New Roman"/>
                <a:ea typeface="Times New Roman"/>
                <a:cs typeface="Times New Roman"/>
                <a:sym typeface="Times New Roman"/>
              </a:rPr>
              <a:t>Mikayla Thornton,</a:t>
            </a:r>
            <a:endParaRPr>
              <a:solidFill>
                <a:schemeClr val="lt2"/>
              </a:solidFill>
            </a:endParaRPr>
          </a:p>
          <a:p>
            <a:pPr indent="0" lvl="0" marL="0" rtl="0" algn="ctr">
              <a:lnSpc>
                <a:spcPct val="90000"/>
              </a:lnSpc>
              <a:spcBef>
                <a:spcPts val="1000"/>
              </a:spcBef>
              <a:spcAft>
                <a:spcPts val="0"/>
              </a:spcAft>
              <a:buClr>
                <a:schemeClr val="dk1"/>
              </a:buClr>
              <a:buSzPts val="2400"/>
              <a:buNone/>
            </a:pPr>
            <a:r>
              <a:rPr i="1" lang="en-US">
                <a:solidFill>
                  <a:schemeClr val="lt2"/>
                </a:solidFill>
                <a:latin typeface="Times New Roman"/>
                <a:ea typeface="Times New Roman"/>
                <a:cs typeface="Times New Roman"/>
                <a:sym typeface="Times New Roman"/>
              </a:rPr>
              <a:t>Dylan Ponder</a:t>
            </a:r>
            <a:endParaRPr>
              <a:solidFill>
                <a:schemeClr val="lt2"/>
              </a:solidFill>
            </a:endParaRPr>
          </a:p>
        </p:txBody>
      </p:sp>
      <p:pic>
        <p:nvPicPr>
          <p:cNvPr descr="a picture of a seal with the words he was forced to code in sql below it (Provided by Tenor)" id="91" name="Google Shape;91;p1"/>
          <p:cNvPicPr preferRelativeResize="0"/>
          <p:nvPr/>
        </p:nvPicPr>
        <p:blipFill>
          <a:blip r:embed="rId3">
            <a:alphaModFix/>
          </a:blip>
          <a:stretch>
            <a:fillRect/>
          </a:stretch>
        </p:blipFill>
        <p:spPr>
          <a:xfrm>
            <a:off x="4960625" y="0"/>
            <a:ext cx="2270751" cy="2270751"/>
          </a:xfrm>
          <a:prstGeom prst="rect">
            <a:avLst/>
          </a:prstGeom>
          <a:noFill/>
          <a:ln>
            <a:noFill/>
          </a:ln>
        </p:spPr>
      </p:pic>
      <p:sp>
        <p:nvSpPr>
          <p:cNvPr id="92" name="Google Shape;92;p1"/>
          <p:cNvSpPr txBox="1"/>
          <p:nvPr/>
        </p:nvSpPr>
        <p:spPr>
          <a:xfrm>
            <a:off x="4786525" y="2270750"/>
            <a:ext cx="3587700" cy="38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800">
                <a:solidFill>
                  <a:schemeClr val="dk1"/>
                </a:solidFill>
                <a:latin typeface="Impact"/>
                <a:ea typeface="Impact"/>
                <a:cs typeface="Impact"/>
                <a:sym typeface="Impact"/>
              </a:rPr>
              <a:t>S.E.A.L BLUE TEAM</a:t>
            </a:r>
            <a:endParaRPr sz="2800">
              <a:solidFill>
                <a:schemeClr val="dk1"/>
              </a:solidFill>
              <a:latin typeface="Impact"/>
              <a:ea typeface="Impact"/>
              <a:cs typeface="Impact"/>
              <a:sym typeface="Impac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1"/>
                                        </p:tgtEl>
                                        <p:attrNameLst>
                                          <p:attrName>style.visibility</p:attrName>
                                        </p:attrNameLst>
                                      </p:cBhvr>
                                      <p:to>
                                        <p:strVal val="visible"/>
                                      </p:to>
                                    </p:set>
                                    <p:animEffect filter="fade" transition="in">
                                      <p:cBhvr>
                                        <p:cTn dur="3600"/>
                                        <p:tgtEl>
                                          <p:spTgt spid="91"/>
                                        </p:tgtEl>
                                      </p:cBhvr>
                                    </p:animEffect>
                                  </p:childTnLst>
                                </p:cTn>
                              </p:par>
                            </p:childTnLst>
                          </p:cTn>
                        </p:par>
                        <p:par>
                          <p:cTn fill="hold">
                            <p:stCondLst>
                              <p:cond delay="3600"/>
                            </p:stCondLst>
                            <p:childTnLst>
                              <p:par>
                                <p:cTn fill="hold" nodeType="afterEffect" presetClass="entr" presetID="10" presetSubtype="0">
                                  <p:stCondLst>
                                    <p:cond delay="0"/>
                                  </p:stCondLst>
                                  <p:childTnLst>
                                    <p:set>
                                      <p:cBhvr>
                                        <p:cTn dur="1" fill="hold">
                                          <p:stCondLst>
                                            <p:cond delay="0"/>
                                          </p:stCondLst>
                                        </p:cTn>
                                        <p:tgtEl>
                                          <p:spTgt spid="92"/>
                                        </p:tgtEl>
                                        <p:attrNameLst>
                                          <p:attrName>style.visibility</p:attrName>
                                        </p:attrNameLst>
                                      </p:cBhvr>
                                      <p:to>
                                        <p:strVal val="visible"/>
                                      </p:to>
                                    </p:set>
                                    <p:animEffect filter="fade" transition="in">
                                      <p:cBhvr>
                                        <p:cTn dur="1000"/>
                                        <p:tgtEl>
                                          <p:spTgt spid="92"/>
                                        </p:tgtEl>
                                      </p:cBhvr>
                                    </p:animEffect>
                                  </p:childTnLst>
                                </p:cTn>
                              </p:par>
                            </p:childTnLst>
                          </p:cTn>
                        </p:par>
                        <p:par>
                          <p:cTn fill="hold">
                            <p:stCondLst>
                              <p:cond delay="4600"/>
                            </p:stCondLst>
                            <p:childTnLst>
                              <p:par>
                                <p:cTn fill="hold" nodeType="afterEffect" presetClass="entr" presetID="10" presetSubtype="0">
                                  <p:stCondLst>
                                    <p:cond delay="0"/>
                                  </p:stCondLst>
                                  <p:childTnLst>
                                    <p:set>
                                      <p:cBhvr>
                                        <p:cTn dur="1" fill="hold">
                                          <p:stCondLst>
                                            <p:cond delay="0"/>
                                          </p:stCondLst>
                                        </p:cTn>
                                        <p:tgtEl>
                                          <p:spTgt spid="88"/>
                                        </p:tgtEl>
                                        <p:attrNameLst>
                                          <p:attrName>style.visibility</p:attrName>
                                        </p:attrNameLst>
                                      </p:cBhvr>
                                      <p:to>
                                        <p:strVal val="visible"/>
                                      </p:to>
                                    </p:set>
                                    <p:animEffect filter="fade" transition="in">
                                      <p:cBhvr>
                                        <p:cTn dur="1000"/>
                                        <p:tgtEl>
                                          <p:spTgt spid="88"/>
                                        </p:tgtEl>
                                      </p:cBhvr>
                                    </p:animEffect>
                                  </p:childTnLst>
                                </p:cTn>
                              </p:par>
                            </p:childTnLst>
                          </p:cTn>
                        </p:par>
                        <p:par>
                          <p:cTn fill="hold">
                            <p:stCondLst>
                              <p:cond delay="5600"/>
                            </p:stCondLst>
                            <p:childTnLst>
                              <p:par>
                                <p:cTn fill="hold" nodeType="afterEffect" presetClass="entr" presetID="10" presetSubtype="0">
                                  <p:stCondLst>
                                    <p:cond delay="0"/>
                                  </p:stCondLst>
                                  <p:childTnLst>
                                    <p:set>
                                      <p:cBhvr>
                                        <p:cTn dur="1" fill="hold">
                                          <p:stCondLst>
                                            <p:cond delay="0"/>
                                          </p:stCondLst>
                                        </p:cTn>
                                        <p:tgtEl>
                                          <p:spTgt spid="89">
                                            <p:txEl>
                                              <p:pRg end="0" st="0"/>
                                            </p:txEl>
                                          </p:spTgt>
                                        </p:tgtEl>
                                        <p:attrNameLst>
                                          <p:attrName>style.visibility</p:attrName>
                                        </p:attrNameLst>
                                      </p:cBhvr>
                                      <p:to>
                                        <p:strVal val="visible"/>
                                      </p:to>
                                    </p:set>
                                    <p:animEffect filter="fade" transition="in">
                                      <p:cBhvr>
                                        <p:cTn dur="2000"/>
                                        <p:tgtEl>
                                          <p:spTgt spid="89">
                                            <p:txEl>
                                              <p:pRg end="0" st="0"/>
                                            </p:txEl>
                                          </p:spTgt>
                                        </p:tgtEl>
                                      </p:cBhvr>
                                    </p:animEffect>
                                  </p:childTnLst>
                                </p:cTn>
                              </p:par>
                            </p:childTnLst>
                          </p:cTn>
                        </p:par>
                        <p:par>
                          <p:cTn fill="hold">
                            <p:stCondLst>
                              <p:cond delay="7600"/>
                            </p:stCondLst>
                            <p:childTnLst>
                              <p:par>
                                <p:cTn fill="hold" nodeType="afterEffect" presetClass="entr" presetID="10" presetSubtype="0">
                                  <p:stCondLst>
                                    <p:cond delay="0"/>
                                  </p:stCondLst>
                                  <p:childTnLst>
                                    <p:set>
                                      <p:cBhvr>
                                        <p:cTn dur="1" fill="hold">
                                          <p:stCondLst>
                                            <p:cond delay="0"/>
                                          </p:stCondLst>
                                        </p:cTn>
                                        <p:tgtEl>
                                          <p:spTgt spid="90"/>
                                        </p:tgtEl>
                                        <p:attrNameLst>
                                          <p:attrName>style.visibility</p:attrName>
                                        </p:attrNameLst>
                                      </p:cBhvr>
                                      <p:to>
                                        <p:strVal val="visible"/>
                                      </p:to>
                                    </p:set>
                                    <p:animEffect filter="fade" transition="in">
                                      <p:cBhvr>
                                        <p:cTn dur="2000"/>
                                        <p:tgtEl>
                                          <p:spTgt spid="90"/>
                                        </p:tgtEl>
                                      </p:cBhvr>
                                    </p:animEffect>
                                  </p:childTnLst>
                                </p:cTn>
                              </p:par>
                            </p:childTnLst>
                          </p:cTn>
                        </p:par>
                        <p:par>
                          <p:cTn fill="hold">
                            <p:stCondLst>
                              <p:cond delay="9600"/>
                            </p:stCondLst>
                            <p:childTnLst>
                              <p:par>
                                <p:cTn fill="hold" nodeType="afterEffect" presetClass="exit" presetID="10" presetSubtype="0">
                                  <p:stCondLst>
                                    <p:cond delay="0"/>
                                  </p:stCondLst>
                                  <p:childTnLst>
                                    <p:animEffect filter="fade" transition="out">
                                      <p:cBhvr>
                                        <p:cTn dur="1000"/>
                                        <p:tgtEl>
                                          <p:spTgt spid="90"/>
                                        </p:tgtEl>
                                      </p:cBhvr>
                                    </p:animEffect>
                                    <p:set>
                                      <p:cBhvr>
                                        <p:cTn dur="1" fill="hold">
                                          <p:stCondLst>
                                            <p:cond delay="1000"/>
                                          </p:stCondLst>
                                        </p:cTn>
                                        <p:tgtEl>
                                          <p:spTgt spid="90"/>
                                        </p:tgtEl>
                                        <p:attrNameLst>
                                          <p:attrName>style.visibility</p:attrName>
                                        </p:attrNameLst>
                                      </p:cBhvr>
                                      <p:to>
                                        <p:strVal val="hidden"/>
                                      </p:to>
                                    </p:set>
                                  </p:childTnLst>
                                </p:cTn>
                              </p:par>
                            </p:childTnLst>
                          </p:cTn>
                        </p:par>
                        <p:par>
                          <p:cTn fill="hold">
                            <p:stCondLst>
                              <p:cond delay="10600"/>
                            </p:stCondLst>
                            <p:childTnLst>
                              <p:par>
                                <p:cTn fill="hold" nodeType="afterEffect" presetClass="exit" presetID="10" presetSubtype="0">
                                  <p:stCondLst>
                                    <p:cond delay="0"/>
                                  </p:stCondLst>
                                  <p:childTnLst>
                                    <p:animEffect filter="fade" transition="out">
                                      <p:cBhvr>
                                        <p:cTn dur="1000"/>
                                        <p:tgtEl>
                                          <p:spTgt spid="89"/>
                                        </p:tgtEl>
                                      </p:cBhvr>
                                    </p:animEffect>
                                    <p:set>
                                      <p:cBhvr>
                                        <p:cTn dur="1" fill="hold">
                                          <p:stCondLst>
                                            <p:cond delay="1000"/>
                                          </p:stCondLst>
                                        </p:cTn>
                                        <p:tgtEl>
                                          <p:spTgt spid="89"/>
                                        </p:tgtEl>
                                        <p:attrNameLst>
                                          <p:attrName>style.visibility</p:attrName>
                                        </p:attrNameLst>
                                      </p:cBhvr>
                                      <p:to>
                                        <p:strVal val="hidden"/>
                                      </p:to>
                                    </p:set>
                                  </p:childTnLst>
                                </p:cTn>
                              </p:par>
                            </p:childTnLst>
                          </p:cTn>
                        </p:par>
                        <p:par>
                          <p:cTn fill="hold">
                            <p:stCondLst>
                              <p:cond delay="11600"/>
                            </p:stCondLst>
                            <p:childTnLst>
                              <p:par>
                                <p:cTn fill="hold" nodeType="afterEffect" presetClass="exit" presetID="10" presetSubtype="0">
                                  <p:stCondLst>
                                    <p:cond delay="0"/>
                                  </p:stCondLst>
                                  <p:childTnLst>
                                    <p:animEffect filter="fade" transition="out">
                                      <p:cBhvr>
                                        <p:cTn dur="1000"/>
                                        <p:tgtEl>
                                          <p:spTgt spid="88"/>
                                        </p:tgtEl>
                                      </p:cBhvr>
                                    </p:animEffect>
                                    <p:set>
                                      <p:cBhvr>
                                        <p:cTn dur="1" fill="hold">
                                          <p:stCondLst>
                                            <p:cond delay="1000"/>
                                          </p:stCondLst>
                                        </p:cTn>
                                        <p:tgtEl>
                                          <p:spTgt spid="88"/>
                                        </p:tgtEl>
                                        <p:attrNameLst>
                                          <p:attrName>style.visibility</p:attrName>
                                        </p:attrNameLst>
                                      </p:cBhvr>
                                      <p:to>
                                        <p:strVal val="hidden"/>
                                      </p:to>
                                    </p:set>
                                  </p:childTnLst>
                                </p:cTn>
                              </p:par>
                            </p:childTnLst>
                          </p:cTn>
                        </p:par>
                        <p:par>
                          <p:cTn fill="hold">
                            <p:stCondLst>
                              <p:cond delay="12600"/>
                            </p:stCondLst>
                            <p:childTnLst>
                              <p:par>
                                <p:cTn fill="hold" nodeType="afterEffect" presetClass="exit" presetID="10" presetSubtype="0">
                                  <p:stCondLst>
                                    <p:cond delay="0"/>
                                  </p:stCondLst>
                                  <p:childTnLst>
                                    <p:animEffect filter="fade" transition="out">
                                      <p:cBhvr>
                                        <p:cTn dur="2500"/>
                                        <p:tgtEl>
                                          <p:spTgt spid="91"/>
                                        </p:tgtEl>
                                      </p:cBhvr>
                                    </p:animEffect>
                                    <p:set>
                                      <p:cBhvr>
                                        <p:cTn dur="1" fill="hold">
                                          <p:stCondLst>
                                            <p:cond delay="2500"/>
                                          </p:stCondLst>
                                        </p:cTn>
                                        <p:tgtEl>
                                          <p:spTgt spid="91"/>
                                        </p:tgtEl>
                                        <p:attrNameLst>
                                          <p:attrName>style.visibility</p:attrName>
                                        </p:attrNameLst>
                                      </p:cBhvr>
                                      <p:to>
                                        <p:strVal val="hidden"/>
                                      </p:to>
                                    </p:set>
                                  </p:childTnLst>
                                </p:cTn>
                              </p:par>
                            </p:childTnLst>
                          </p:cTn>
                        </p:par>
                        <p:par>
                          <p:cTn fill="hold">
                            <p:stCondLst>
                              <p:cond delay="15100"/>
                            </p:stCondLst>
                            <p:childTnLst>
                              <p:par>
                                <p:cTn fill="hold" nodeType="afterEffect" presetClass="exit" presetID="10" presetSubtype="0">
                                  <p:stCondLst>
                                    <p:cond delay="0"/>
                                  </p:stCondLst>
                                  <p:childTnLst>
                                    <p:animEffect filter="fade" transition="out">
                                      <p:cBhvr>
                                        <p:cTn dur="1000"/>
                                        <p:tgtEl>
                                          <p:spTgt spid="92"/>
                                        </p:tgtEl>
                                      </p:cBhvr>
                                    </p:animEffect>
                                    <p:set>
                                      <p:cBhvr>
                                        <p:cTn dur="1" fill="hold">
                                          <p:stCondLst>
                                            <p:cond delay="1000"/>
                                          </p:stCondLst>
                                        </p:cTn>
                                        <p:tgtEl>
                                          <p:spTgt spid="92"/>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g373ba05a8ee_1_17"/>
          <p:cNvSpPr/>
          <p:nvPr/>
        </p:nvSpPr>
        <p:spPr>
          <a:xfrm>
            <a:off x="77075" y="4637900"/>
            <a:ext cx="3700500" cy="606300"/>
          </a:xfrm>
          <a:prstGeom prst="roundRect">
            <a:avLst>
              <a:gd fmla="val 16667" name="adj"/>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8" name="Google Shape;188;g373ba05a8ee_1_17"/>
          <p:cNvSpPr/>
          <p:nvPr/>
        </p:nvSpPr>
        <p:spPr>
          <a:xfrm>
            <a:off x="77075" y="2680225"/>
            <a:ext cx="3700500" cy="606300"/>
          </a:xfrm>
          <a:prstGeom prst="roundRect">
            <a:avLst>
              <a:gd fmla="val 16667" name="adj"/>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9" name="Google Shape;189;g373ba05a8ee_1_17"/>
          <p:cNvSpPr/>
          <p:nvPr/>
        </p:nvSpPr>
        <p:spPr>
          <a:xfrm>
            <a:off x="77075" y="924600"/>
            <a:ext cx="3700500" cy="606300"/>
          </a:xfrm>
          <a:prstGeom prst="roundRect">
            <a:avLst>
              <a:gd fmla="val 16667" name="adj"/>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90" name="Google Shape;190;g373ba05a8ee_1_17" title="Screenshot 2025-07-26 210136.png"/>
          <p:cNvPicPr preferRelativeResize="0"/>
          <p:nvPr/>
        </p:nvPicPr>
        <p:blipFill rotWithShape="1">
          <a:blip r:embed="rId3">
            <a:alphaModFix/>
          </a:blip>
          <a:srcRect b="0" l="-2030" r="2030" t="0"/>
          <a:stretch/>
        </p:blipFill>
        <p:spPr>
          <a:xfrm>
            <a:off x="3550528" y="505200"/>
            <a:ext cx="8283875" cy="5471350"/>
          </a:xfrm>
          <a:prstGeom prst="rect">
            <a:avLst/>
          </a:prstGeom>
          <a:noFill/>
          <a:ln>
            <a:noFill/>
          </a:ln>
        </p:spPr>
      </p:pic>
      <p:pic>
        <p:nvPicPr>
          <p:cNvPr id="191" name="Google Shape;191;g373ba05a8ee_1_17" title="Screenshot 2025-07-26 210257.png"/>
          <p:cNvPicPr preferRelativeResize="0"/>
          <p:nvPr/>
        </p:nvPicPr>
        <p:blipFill>
          <a:blip r:embed="rId4">
            <a:alphaModFix/>
          </a:blip>
          <a:stretch>
            <a:fillRect/>
          </a:stretch>
        </p:blipFill>
        <p:spPr>
          <a:xfrm>
            <a:off x="3642074" y="505200"/>
            <a:ext cx="8549938" cy="5471350"/>
          </a:xfrm>
          <a:prstGeom prst="rect">
            <a:avLst/>
          </a:prstGeom>
          <a:noFill/>
          <a:ln cap="flat" cmpd="sng" w="9525">
            <a:solidFill>
              <a:schemeClr val="dk1"/>
            </a:solidFill>
            <a:prstDash val="solid"/>
            <a:round/>
            <a:headEnd len="sm" w="sm" type="none"/>
            <a:tailEnd len="sm" w="sm" type="none"/>
          </a:ln>
        </p:spPr>
      </p:pic>
      <p:pic>
        <p:nvPicPr>
          <p:cNvPr id="192" name="Google Shape;192;g373ba05a8ee_1_17" title="Screenshot 2025-07-26 210307.png"/>
          <p:cNvPicPr preferRelativeResize="0"/>
          <p:nvPr/>
        </p:nvPicPr>
        <p:blipFill>
          <a:blip r:embed="rId5">
            <a:alphaModFix/>
          </a:blip>
          <a:stretch>
            <a:fillRect/>
          </a:stretch>
        </p:blipFill>
        <p:spPr>
          <a:xfrm>
            <a:off x="3642075" y="505200"/>
            <a:ext cx="8782276" cy="5471350"/>
          </a:xfrm>
          <a:prstGeom prst="rect">
            <a:avLst/>
          </a:prstGeom>
          <a:noFill/>
          <a:ln cap="flat" cmpd="sng" w="9525">
            <a:solidFill>
              <a:schemeClr val="dk1"/>
            </a:solidFill>
            <a:prstDash val="solid"/>
            <a:round/>
            <a:headEnd len="sm" w="sm" type="none"/>
            <a:tailEnd len="sm" w="sm" type="none"/>
          </a:ln>
        </p:spPr>
      </p:pic>
      <p:sp>
        <p:nvSpPr>
          <p:cNvPr id="193" name="Google Shape;193;g373ba05a8ee_1_17"/>
          <p:cNvSpPr txBox="1"/>
          <p:nvPr/>
        </p:nvSpPr>
        <p:spPr>
          <a:xfrm>
            <a:off x="0" y="924600"/>
            <a:ext cx="4449000" cy="934500"/>
          </a:xfrm>
          <a:prstGeom prst="rect">
            <a:avLst/>
          </a:prstGeom>
          <a:noFill/>
          <a:ln>
            <a:noFill/>
          </a:ln>
        </p:spPr>
        <p:txBody>
          <a:bodyPr anchorCtr="0" anchor="t" bIns="91425" lIns="91425" spcFirstLastPara="1" rIns="91425" wrap="square" tIns="91425">
            <a:noAutofit/>
          </a:bodyPr>
          <a:lstStyle/>
          <a:p>
            <a:pPr indent="-368300" lvl="0" marL="457200" rtl="0" algn="l">
              <a:spcBef>
                <a:spcPts val="0"/>
              </a:spcBef>
              <a:spcAft>
                <a:spcPts val="0"/>
              </a:spcAft>
              <a:buClr>
                <a:schemeClr val="lt2"/>
              </a:buClr>
              <a:buSzPts val="2200"/>
              <a:buFont typeface="Courier New"/>
              <a:buChar char="-"/>
            </a:pPr>
            <a:r>
              <a:rPr lang="en-US" sz="2200">
                <a:solidFill>
                  <a:schemeClr val="lt2"/>
                </a:solidFill>
                <a:latin typeface="Courier New"/>
                <a:ea typeface="Courier New"/>
                <a:cs typeface="Courier New"/>
                <a:sym typeface="Courier New"/>
              </a:rPr>
              <a:t>Community Insights</a:t>
            </a:r>
            <a:endParaRPr sz="2200">
              <a:solidFill>
                <a:schemeClr val="lt2"/>
              </a:solidFill>
              <a:latin typeface="Courier New"/>
              <a:ea typeface="Courier New"/>
              <a:cs typeface="Courier New"/>
              <a:sym typeface="Courier New"/>
            </a:endParaRPr>
          </a:p>
        </p:txBody>
      </p:sp>
      <p:sp>
        <p:nvSpPr>
          <p:cNvPr id="194" name="Google Shape;194;g373ba05a8ee_1_17"/>
          <p:cNvSpPr txBox="1"/>
          <p:nvPr/>
        </p:nvSpPr>
        <p:spPr>
          <a:xfrm>
            <a:off x="0" y="2680213"/>
            <a:ext cx="4449000" cy="934500"/>
          </a:xfrm>
          <a:prstGeom prst="rect">
            <a:avLst/>
          </a:prstGeom>
          <a:noFill/>
          <a:ln>
            <a:noFill/>
          </a:ln>
        </p:spPr>
        <p:txBody>
          <a:bodyPr anchorCtr="0" anchor="t" bIns="91425" lIns="91425" spcFirstLastPara="1" rIns="91425" wrap="square" tIns="91425">
            <a:noAutofit/>
          </a:bodyPr>
          <a:lstStyle/>
          <a:p>
            <a:pPr indent="-368300" lvl="0" marL="457200" rtl="0" algn="l">
              <a:spcBef>
                <a:spcPts val="0"/>
              </a:spcBef>
              <a:spcAft>
                <a:spcPts val="0"/>
              </a:spcAft>
              <a:buClr>
                <a:schemeClr val="lt2"/>
              </a:buClr>
              <a:buSzPts val="2200"/>
              <a:buFont typeface="Courier New"/>
              <a:buChar char="-"/>
            </a:pPr>
            <a:r>
              <a:rPr lang="en-US" sz="2200">
                <a:solidFill>
                  <a:schemeClr val="lt2"/>
                </a:solidFill>
                <a:latin typeface="Courier New"/>
                <a:ea typeface="Courier New"/>
                <a:cs typeface="Courier New"/>
                <a:sym typeface="Courier New"/>
              </a:rPr>
              <a:t>Staff Engagement</a:t>
            </a:r>
            <a:endParaRPr sz="2200">
              <a:solidFill>
                <a:schemeClr val="lt2"/>
              </a:solidFill>
              <a:latin typeface="Courier New"/>
              <a:ea typeface="Courier New"/>
              <a:cs typeface="Courier New"/>
              <a:sym typeface="Courier New"/>
            </a:endParaRPr>
          </a:p>
        </p:txBody>
      </p:sp>
      <p:sp>
        <p:nvSpPr>
          <p:cNvPr id="195" name="Google Shape;195;g373ba05a8ee_1_17"/>
          <p:cNvSpPr txBox="1"/>
          <p:nvPr/>
        </p:nvSpPr>
        <p:spPr>
          <a:xfrm>
            <a:off x="0" y="4637900"/>
            <a:ext cx="4449000" cy="934500"/>
          </a:xfrm>
          <a:prstGeom prst="rect">
            <a:avLst/>
          </a:prstGeom>
          <a:noFill/>
          <a:ln>
            <a:noFill/>
          </a:ln>
        </p:spPr>
        <p:txBody>
          <a:bodyPr anchorCtr="0" anchor="t" bIns="91425" lIns="91425" spcFirstLastPara="1" rIns="91425" wrap="square" tIns="91425">
            <a:noAutofit/>
          </a:bodyPr>
          <a:lstStyle/>
          <a:p>
            <a:pPr indent="-368300" lvl="0" marL="457200" rtl="0" algn="l">
              <a:spcBef>
                <a:spcPts val="0"/>
              </a:spcBef>
              <a:spcAft>
                <a:spcPts val="0"/>
              </a:spcAft>
              <a:buClr>
                <a:schemeClr val="lt2"/>
              </a:buClr>
              <a:buSzPts val="2200"/>
              <a:buFont typeface="Courier New"/>
              <a:buChar char="-"/>
            </a:pPr>
            <a:r>
              <a:rPr lang="en-US" sz="2200">
                <a:solidFill>
                  <a:schemeClr val="lt2"/>
                </a:solidFill>
                <a:latin typeface="Courier New"/>
                <a:ea typeface="Courier New"/>
                <a:cs typeface="Courier New"/>
                <a:sym typeface="Courier New"/>
              </a:rPr>
              <a:t>Member Input</a:t>
            </a:r>
            <a:endParaRPr sz="2200">
              <a:solidFill>
                <a:schemeClr val="lt2"/>
              </a:solidFill>
              <a:latin typeface="Courier New"/>
              <a:ea typeface="Courier New"/>
              <a:cs typeface="Courier New"/>
              <a:sym typeface="Courier New"/>
            </a:endParaRPr>
          </a:p>
        </p:txBody>
      </p:sp>
      <p:sp>
        <p:nvSpPr>
          <p:cNvPr id="196" name="Google Shape;196;g373ba05a8ee_1_17"/>
          <p:cNvSpPr txBox="1"/>
          <p:nvPr/>
        </p:nvSpPr>
        <p:spPr>
          <a:xfrm>
            <a:off x="4622500" y="5976550"/>
            <a:ext cx="6821400" cy="69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300">
                <a:latin typeface="Caveat"/>
                <a:ea typeface="Caveat"/>
                <a:cs typeface="Caveat"/>
                <a:sym typeface="Caveat"/>
              </a:rPr>
              <a:t>“</a:t>
            </a:r>
            <a:r>
              <a:rPr lang="en-US" sz="3300">
                <a:latin typeface="Caveat"/>
                <a:ea typeface="Caveat"/>
                <a:cs typeface="Caveat"/>
                <a:sym typeface="Caveat"/>
              </a:rPr>
              <a:t>Together, we're writing the next chapter.”</a:t>
            </a:r>
            <a:endParaRPr sz="3300">
              <a:latin typeface="Caveat"/>
              <a:ea typeface="Caveat"/>
              <a:cs typeface="Caveat"/>
              <a:sym typeface="Caveat"/>
            </a:endParaRPr>
          </a:p>
        </p:txBody>
      </p:sp>
      <p:sp>
        <p:nvSpPr>
          <p:cNvPr id="197" name="Google Shape;197;g373ba05a8ee_1_17"/>
          <p:cNvSpPr txBox="1"/>
          <p:nvPr/>
        </p:nvSpPr>
        <p:spPr>
          <a:xfrm>
            <a:off x="0" y="0"/>
            <a:ext cx="3000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800">
                <a:solidFill>
                  <a:schemeClr val="dk1"/>
                </a:solidFill>
              </a:rPr>
              <a:t>9</a:t>
            </a:r>
            <a:endParaRPr sz="2800">
              <a:solidFill>
                <a:schemeClr val="dk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190"/>
                                        </p:tgtEl>
                                        <p:attrNameLst>
                                          <p:attrName>style.visibility</p:attrName>
                                        </p:attrNameLst>
                                      </p:cBhvr>
                                      <p:to>
                                        <p:strVal val="visible"/>
                                      </p:to>
                                    </p:set>
                                    <p:animEffect filter="fade" transition="in">
                                      <p:cBhvr>
                                        <p:cTn dur="1000"/>
                                        <p:tgtEl>
                                          <p:spTgt spid="190"/>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89"/>
                                        </p:tgtEl>
                                        <p:attrNameLst>
                                          <p:attrName>style.visibility</p:attrName>
                                        </p:attrNameLst>
                                      </p:cBhvr>
                                      <p:to>
                                        <p:strVal val="visible"/>
                                      </p:to>
                                    </p:set>
                                    <p:animEffect filter="fade" transition="in">
                                      <p:cBhvr>
                                        <p:cTn dur="1000"/>
                                        <p:tgtEl>
                                          <p:spTgt spid="189"/>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193"/>
                                        </p:tgtEl>
                                        <p:attrNameLst>
                                          <p:attrName>style.visibility</p:attrName>
                                        </p:attrNameLst>
                                      </p:cBhvr>
                                      <p:to>
                                        <p:strVal val="visible"/>
                                      </p:to>
                                    </p:set>
                                    <p:animEffect filter="fade" transition="in">
                                      <p:cBhvr>
                                        <p:cTn dur="1000"/>
                                        <p:tgtEl>
                                          <p:spTgt spid="19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190"/>
                                        </p:tgtEl>
                                      </p:cBhvr>
                                    </p:animEffect>
                                    <p:set>
                                      <p:cBhvr>
                                        <p:cTn dur="1" fill="hold">
                                          <p:stCondLst>
                                            <p:cond delay="1000"/>
                                          </p:stCondLst>
                                        </p:cTn>
                                        <p:tgtEl>
                                          <p:spTgt spid="190"/>
                                        </p:tgtEl>
                                        <p:attrNameLst>
                                          <p:attrName>style.visibility</p:attrName>
                                        </p:attrNameLst>
                                      </p:cBhvr>
                                      <p:to>
                                        <p:strVal val="hidden"/>
                                      </p:to>
                                    </p:set>
                                  </p:childTnLst>
                                </p:cTn>
                              </p:par>
                            </p:childTnLst>
                          </p:cTn>
                        </p:par>
                        <p:par>
                          <p:cTn fill="hold">
                            <p:stCondLst>
                              <p:cond delay="1000"/>
                            </p:stCondLst>
                            <p:childTnLst>
                              <p:par>
                                <p:cTn fill="hold" nodeType="afterEffect" presetClass="exit" presetID="10" presetSubtype="0">
                                  <p:stCondLst>
                                    <p:cond delay="0"/>
                                  </p:stCondLst>
                                  <p:childTnLst>
                                    <p:animEffect filter="fade" transition="out">
                                      <p:cBhvr>
                                        <p:cTn dur="1000"/>
                                        <p:tgtEl>
                                          <p:spTgt spid="193"/>
                                        </p:tgtEl>
                                      </p:cBhvr>
                                    </p:animEffect>
                                    <p:set>
                                      <p:cBhvr>
                                        <p:cTn dur="1" fill="hold">
                                          <p:stCondLst>
                                            <p:cond delay="1000"/>
                                          </p:stCondLst>
                                        </p:cTn>
                                        <p:tgtEl>
                                          <p:spTgt spid="193"/>
                                        </p:tgtEl>
                                        <p:attrNameLst>
                                          <p:attrName>style.visibility</p:attrName>
                                        </p:attrNameLst>
                                      </p:cBhvr>
                                      <p:to>
                                        <p:strVal val="hidden"/>
                                      </p:to>
                                    </p:set>
                                  </p:childTnLst>
                                </p:cTn>
                              </p:par>
                            </p:childTnLst>
                          </p:cTn>
                        </p:par>
                        <p:par>
                          <p:cTn fill="hold">
                            <p:stCondLst>
                              <p:cond delay="2000"/>
                            </p:stCondLst>
                            <p:childTnLst>
                              <p:par>
                                <p:cTn fill="hold" nodeType="afterEffect" presetClass="exit" presetID="10" presetSubtype="0">
                                  <p:stCondLst>
                                    <p:cond delay="0"/>
                                  </p:stCondLst>
                                  <p:childTnLst>
                                    <p:animEffect filter="fade" transition="out">
                                      <p:cBhvr>
                                        <p:cTn dur="1000"/>
                                        <p:tgtEl>
                                          <p:spTgt spid="189"/>
                                        </p:tgtEl>
                                      </p:cBhvr>
                                    </p:animEffect>
                                    <p:set>
                                      <p:cBhvr>
                                        <p:cTn dur="1" fill="hold">
                                          <p:stCondLst>
                                            <p:cond delay="1000"/>
                                          </p:stCondLst>
                                        </p:cTn>
                                        <p:tgtEl>
                                          <p:spTgt spid="189"/>
                                        </p:tgtEl>
                                        <p:attrNameLst>
                                          <p:attrName>style.visibility</p:attrName>
                                        </p:attrNameLst>
                                      </p:cBhvr>
                                      <p:to>
                                        <p:strVal val="hidden"/>
                                      </p:to>
                                    </p:se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191"/>
                                        </p:tgtEl>
                                        <p:attrNameLst>
                                          <p:attrName>style.visibility</p:attrName>
                                        </p:attrNameLst>
                                      </p:cBhvr>
                                      <p:to>
                                        <p:strVal val="visible"/>
                                      </p:to>
                                    </p:set>
                                    <p:animEffect filter="fade" transition="in">
                                      <p:cBhvr>
                                        <p:cTn dur="1000"/>
                                        <p:tgtEl>
                                          <p:spTgt spid="191"/>
                                        </p:tgtEl>
                                      </p:cBhvr>
                                    </p:animEffect>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188"/>
                                        </p:tgtEl>
                                        <p:attrNameLst>
                                          <p:attrName>style.visibility</p:attrName>
                                        </p:attrNameLst>
                                      </p:cBhvr>
                                      <p:to>
                                        <p:strVal val="visible"/>
                                      </p:to>
                                    </p:set>
                                    <p:animEffect filter="fade" transition="in">
                                      <p:cBhvr>
                                        <p:cTn dur="1000"/>
                                        <p:tgtEl>
                                          <p:spTgt spid="188"/>
                                        </p:tgtEl>
                                      </p:cBhvr>
                                    </p:animEffect>
                                  </p:childTnLst>
                                </p:cTn>
                              </p:par>
                            </p:childTnLst>
                          </p:cTn>
                        </p:par>
                        <p:par>
                          <p:cTn fill="hold">
                            <p:stCondLst>
                              <p:cond delay="5000"/>
                            </p:stCondLst>
                            <p:childTnLst>
                              <p:par>
                                <p:cTn fill="hold" nodeType="afterEffect" presetClass="entr" presetID="10" presetSubtype="0">
                                  <p:stCondLst>
                                    <p:cond delay="0"/>
                                  </p:stCondLst>
                                  <p:childTnLst>
                                    <p:set>
                                      <p:cBhvr>
                                        <p:cTn dur="1" fill="hold">
                                          <p:stCondLst>
                                            <p:cond delay="0"/>
                                          </p:stCondLst>
                                        </p:cTn>
                                        <p:tgtEl>
                                          <p:spTgt spid="194"/>
                                        </p:tgtEl>
                                        <p:attrNameLst>
                                          <p:attrName>style.visibility</p:attrName>
                                        </p:attrNameLst>
                                      </p:cBhvr>
                                      <p:to>
                                        <p:strVal val="visible"/>
                                      </p:to>
                                    </p:set>
                                    <p:animEffect filter="fade" transition="in">
                                      <p:cBhvr>
                                        <p:cTn dur="1000"/>
                                        <p:tgtEl>
                                          <p:spTgt spid="19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191"/>
                                        </p:tgtEl>
                                      </p:cBhvr>
                                    </p:animEffect>
                                    <p:set>
                                      <p:cBhvr>
                                        <p:cTn dur="1" fill="hold">
                                          <p:stCondLst>
                                            <p:cond delay="1000"/>
                                          </p:stCondLst>
                                        </p:cTn>
                                        <p:tgtEl>
                                          <p:spTgt spid="191"/>
                                        </p:tgtEl>
                                        <p:attrNameLst>
                                          <p:attrName>style.visibility</p:attrName>
                                        </p:attrNameLst>
                                      </p:cBhvr>
                                      <p:to>
                                        <p:strVal val="hidden"/>
                                      </p:to>
                                    </p:set>
                                  </p:childTnLst>
                                </p:cTn>
                              </p:par>
                            </p:childTnLst>
                          </p:cTn>
                        </p:par>
                        <p:par>
                          <p:cTn fill="hold">
                            <p:stCondLst>
                              <p:cond delay="1000"/>
                            </p:stCondLst>
                            <p:childTnLst>
                              <p:par>
                                <p:cTn fill="hold" nodeType="afterEffect" presetClass="exit" presetID="10" presetSubtype="0">
                                  <p:stCondLst>
                                    <p:cond delay="0"/>
                                  </p:stCondLst>
                                  <p:childTnLst>
                                    <p:animEffect filter="fade" transition="out">
                                      <p:cBhvr>
                                        <p:cTn dur="1000"/>
                                        <p:tgtEl>
                                          <p:spTgt spid="194"/>
                                        </p:tgtEl>
                                      </p:cBhvr>
                                    </p:animEffect>
                                    <p:set>
                                      <p:cBhvr>
                                        <p:cTn dur="1" fill="hold">
                                          <p:stCondLst>
                                            <p:cond delay="1000"/>
                                          </p:stCondLst>
                                        </p:cTn>
                                        <p:tgtEl>
                                          <p:spTgt spid="194"/>
                                        </p:tgtEl>
                                        <p:attrNameLst>
                                          <p:attrName>style.visibility</p:attrName>
                                        </p:attrNameLst>
                                      </p:cBhvr>
                                      <p:to>
                                        <p:strVal val="hidden"/>
                                      </p:to>
                                    </p:set>
                                  </p:childTnLst>
                                </p:cTn>
                              </p:par>
                            </p:childTnLst>
                          </p:cTn>
                        </p:par>
                        <p:par>
                          <p:cTn fill="hold">
                            <p:stCondLst>
                              <p:cond delay="2000"/>
                            </p:stCondLst>
                            <p:childTnLst>
                              <p:par>
                                <p:cTn fill="hold" nodeType="afterEffect" presetClass="exit" presetID="10" presetSubtype="0">
                                  <p:stCondLst>
                                    <p:cond delay="0"/>
                                  </p:stCondLst>
                                  <p:childTnLst>
                                    <p:animEffect filter="fade" transition="out">
                                      <p:cBhvr>
                                        <p:cTn dur="1000"/>
                                        <p:tgtEl>
                                          <p:spTgt spid="188"/>
                                        </p:tgtEl>
                                      </p:cBhvr>
                                    </p:animEffect>
                                    <p:set>
                                      <p:cBhvr>
                                        <p:cTn dur="1" fill="hold">
                                          <p:stCondLst>
                                            <p:cond delay="1000"/>
                                          </p:stCondLst>
                                        </p:cTn>
                                        <p:tgtEl>
                                          <p:spTgt spid="188"/>
                                        </p:tgtEl>
                                        <p:attrNameLst>
                                          <p:attrName>style.visibility</p:attrName>
                                        </p:attrNameLst>
                                      </p:cBhvr>
                                      <p:to>
                                        <p:strVal val="hidden"/>
                                      </p:to>
                                    </p:se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192"/>
                                        </p:tgtEl>
                                        <p:attrNameLst>
                                          <p:attrName>style.visibility</p:attrName>
                                        </p:attrNameLst>
                                      </p:cBhvr>
                                      <p:to>
                                        <p:strVal val="visible"/>
                                      </p:to>
                                    </p:set>
                                    <p:animEffect filter="fade" transition="in">
                                      <p:cBhvr>
                                        <p:cTn dur="1000"/>
                                        <p:tgtEl>
                                          <p:spTgt spid="192"/>
                                        </p:tgtEl>
                                      </p:cBhvr>
                                    </p:animEffect>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187"/>
                                        </p:tgtEl>
                                        <p:attrNameLst>
                                          <p:attrName>style.visibility</p:attrName>
                                        </p:attrNameLst>
                                      </p:cBhvr>
                                      <p:to>
                                        <p:strVal val="visible"/>
                                      </p:to>
                                    </p:set>
                                    <p:animEffect filter="fade" transition="in">
                                      <p:cBhvr>
                                        <p:cTn dur="1000"/>
                                        <p:tgtEl>
                                          <p:spTgt spid="187"/>
                                        </p:tgtEl>
                                      </p:cBhvr>
                                    </p:animEffect>
                                  </p:childTnLst>
                                </p:cTn>
                              </p:par>
                            </p:childTnLst>
                          </p:cTn>
                        </p:par>
                        <p:par>
                          <p:cTn fill="hold">
                            <p:stCondLst>
                              <p:cond delay="5000"/>
                            </p:stCondLst>
                            <p:childTnLst>
                              <p:par>
                                <p:cTn fill="hold" nodeType="afterEffect" presetClass="entr" presetID="10" presetSubtype="0">
                                  <p:stCondLst>
                                    <p:cond delay="0"/>
                                  </p:stCondLst>
                                  <p:childTnLst>
                                    <p:set>
                                      <p:cBhvr>
                                        <p:cTn dur="1" fill="hold">
                                          <p:stCondLst>
                                            <p:cond delay="0"/>
                                          </p:stCondLst>
                                        </p:cTn>
                                        <p:tgtEl>
                                          <p:spTgt spid="195"/>
                                        </p:tgtEl>
                                        <p:attrNameLst>
                                          <p:attrName>style.visibility</p:attrName>
                                        </p:attrNameLst>
                                      </p:cBhvr>
                                      <p:to>
                                        <p:strVal val="visible"/>
                                      </p:to>
                                    </p:set>
                                    <p:animEffect filter="fade" transition="in">
                                      <p:cBhvr>
                                        <p:cTn dur="1000"/>
                                        <p:tgtEl>
                                          <p:spTgt spid="195"/>
                                        </p:tgtEl>
                                      </p:cBhvr>
                                    </p:animEffect>
                                  </p:childTnLst>
                                </p:cTn>
                              </p:par>
                            </p:childTnLst>
                          </p:cTn>
                        </p:par>
                        <p:par>
                          <p:cTn fill="hold">
                            <p:stCondLst>
                              <p:cond delay="6000"/>
                            </p:stCondLst>
                            <p:childTnLst>
                              <p:par>
                                <p:cTn fill="hold" nodeType="afterEffect" presetClass="entr" presetID="10" presetSubtype="0">
                                  <p:stCondLst>
                                    <p:cond delay="0"/>
                                  </p:stCondLst>
                                  <p:childTnLst>
                                    <p:set>
                                      <p:cBhvr>
                                        <p:cTn dur="1" fill="hold">
                                          <p:stCondLst>
                                            <p:cond delay="0"/>
                                          </p:stCondLst>
                                        </p:cTn>
                                        <p:tgtEl>
                                          <p:spTgt spid="196"/>
                                        </p:tgtEl>
                                        <p:attrNameLst>
                                          <p:attrName>style.visibility</p:attrName>
                                        </p:attrNameLst>
                                      </p:cBhvr>
                                      <p:to>
                                        <p:strVal val="visible"/>
                                      </p:to>
                                    </p:set>
                                    <p:animEffect filter="fade" transition="in">
                                      <p:cBhvr>
                                        <p:cTn dur="1000"/>
                                        <p:tgtEl>
                                          <p:spTgt spid="19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192"/>
                                        </p:tgtEl>
                                      </p:cBhvr>
                                    </p:animEffect>
                                    <p:set>
                                      <p:cBhvr>
                                        <p:cTn dur="1" fill="hold">
                                          <p:stCondLst>
                                            <p:cond delay="1000"/>
                                          </p:stCondLst>
                                        </p:cTn>
                                        <p:tgtEl>
                                          <p:spTgt spid="192"/>
                                        </p:tgtEl>
                                        <p:attrNameLst>
                                          <p:attrName>style.visibility</p:attrName>
                                        </p:attrNameLst>
                                      </p:cBhvr>
                                      <p:to>
                                        <p:strVal val="hidden"/>
                                      </p:to>
                                    </p:set>
                                  </p:childTnLst>
                                </p:cTn>
                              </p:par>
                            </p:childTnLst>
                          </p:cTn>
                        </p:par>
                        <p:par>
                          <p:cTn fill="hold">
                            <p:stCondLst>
                              <p:cond delay="1000"/>
                            </p:stCondLst>
                            <p:childTnLst>
                              <p:par>
                                <p:cTn fill="hold" nodeType="afterEffect" presetClass="exit" presetID="10" presetSubtype="0">
                                  <p:stCondLst>
                                    <p:cond delay="0"/>
                                  </p:stCondLst>
                                  <p:childTnLst>
                                    <p:animEffect filter="fade" transition="out">
                                      <p:cBhvr>
                                        <p:cTn dur="1000"/>
                                        <p:tgtEl>
                                          <p:spTgt spid="187"/>
                                        </p:tgtEl>
                                      </p:cBhvr>
                                    </p:animEffect>
                                    <p:set>
                                      <p:cBhvr>
                                        <p:cTn dur="1" fill="hold">
                                          <p:stCondLst>
                                            <p:cond delay="1000"/>
                                          </p:stCondLst>
                                        </p:cTn>
                                        <p:tgtEl>
                                          <p:spTgt spid="187"/>
                                        </p:tgtEl>
                                        <p:attrNameLst>
                                          <p:attrName>style.visibility</p:attrName>
                                        </p:attrNameLst>
                                      </p:cBhvr>
                                      <p:to>
                                        <p:strVal val="hidden"/>
                                      </p:to>
                                    </p:set>
                                  </p:childTnLst>
                                </p:cTn>
                              </p:par>
                            </p:childTnLst>
                          </p:cTn>
                        </p:par>
                        <p:par>
                          <p:cTn fill="hold">
                            <p:stCondLst>
                              <p:cond delay="2000"/>
                            </p:stCondLst>
                            <p:childTnLst>
                              <p:par>
                                <p:cTn fill="hold" nodeType="afterEffect" presetClass="exit" presetID="10" presetSubtype="0">
                                  <p:stCondLst>
                                    <p:cond delay="0"/>
                                  </p:stCondLst>
                                  <p:childTnLst>
                                    <p:animEffect filter="fade" transition="out">
                                      <p:cBhvr>
                                        <p:cTn dur="1000"/>
                                        <p:tgtEl>
                                          <p:spTgt spid="195"/>
                                        </p:tgtEl>
                                      </p:cBhvr>
                                    </p:animEffect>
                                    <p:set>
                                      <p:cBhvr>
                                        <p:cTn dur="1" fill="hold">
                                          <p:stCondLst>
                                            <p:cond delay="1000"/>
                                          </p:stCondLst>
                                        </p:cTn>
                                        <p:tgtEl>
                                          <p:spTgt spid="195"/>
                                        </p:tgtEl>
                                        <p:attrNameLst>
                                          <p:attrName>style.visibility</p:attrName>
                                        </p:attrNameLst>
                                      </p:cBhvr>
                                      <p:to>
                                        <p:strVal val="hidden"/>
                                      </p:to>
                                    </p:set>
                                  </p:childTnLst>
                                </p:cTn>
                              </p:par>
                            </p:childTnLst>
                          </p:cTn>
                        </p:par>
                        <p:par>
                          <p:cTn fill="hold">
                            <p:stCondLst>
                              <p:cond delay="3000"/>
                            </p:stCondLst>
                            <p:childTnLst>
                              <p:par>
                                <p:cTn fill="hold" nodeType="afterEffect" presetClass="exit" presetID="10" presetSubtype="0">
                                  <p:stCondLst>
                                    <p:cond delay="0"/>
                                  </p:stCondLst>
                                  <p:childTnLst>
                                    <p:animEffect filter="fade" transition="out">
                                      <p:cBhvr>
                                        <p:cTn dur="1000"/>
                                        <p:tgtEl>
                                          <p:spTgt spid="196"/>
                                        </p:tgtEl>
                                      </p:cBhvr>
                                    </p:animEffect>
                                    <p:set>
                                      <p:cBhvr>
                                        <p:cTn dur="1" fill="hold">
                                          <p:stCondLst>
                                            <p:cond delay="1000"/>
                                          </p:stCondLst>
                                        </p:cTn>
                                        <p:tgtEl>
                                          <p:spTgt spid="196"/>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g373ba05a8ee_1_11"/>
          <p:cNvSpPr/>
          <p:nvPr/>
        </p:nvSpPr>
        <p:spPr>
          <a:xfrm>
            <a:off x="4017575" y="3968375"/>
            <a:ext cx="3662700" cy="2235600"/>
          </a:xfrm>
          <a:prstGeom prst="roundRect">
            <a:avLst>
              <a:gd fmla="val 16667" name="adj"/>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04" name="Google Shape;204;g373ba05a8ee_1_11"/>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t/>
            </a:r>
            <a:endParaRPr/>
          </a:p>
        </p:txBody>
      </p:sp>
      <p:pic>
        <p:nvPicPr>
          <p:cNvPr id="205" name="Google Shape;205;g373ba05a8ee_1_11" title="Screenshot 2025-07-26 210123.png"/>
          <p:cNvPicPr preferRelativeResize="0"/>
          <p:nvPr/>
        </p:nvPicPr>
        <p:blipFill>
          <a:blip r:embed="rId3">
            <a:alphaModFix/>
          </a:blip>
          <a:stretch>
            <a:fillRect/>
          </a:stretch>
        </p:blipFill>
        <p:spPr>
          <a:xfrm>
            <a:off x="0" y="0"/>
            <a:ext cx="3787575" cy="3211499"/>
          </a:xfrm>
          <a:prstGeom prst="rect">
            <a:avLst/>
          </a:prstGeom>
          <a:noFill/>
          <a:ln cap="flat" cmpd="sng" w="9525">
            <a:solidFill>
              <a:schemeClr val="dk1"/>
            </a:solidFill>
            <a:prstDash val="solid"/>
            <a:round/>
            <a:headEnd len="sm" w="sm" type="none"/>
            <a:tailEnd len="sm" w="sm" type="none"/>
          </a:ln>
        </p:spPr>
      </p:pic>
      <p:pic>
        <p:nvPicPr>
          <p:cNvPr id="206" name="Google Shape;206;g373ba05a8ee_1_11" title="Screenshot 2025-07-26 210130.png"/>
          <p:cNvPicPr preferRelativeResize="0"/>
          <p:nvPr/>
        </p:nvPicPr>
        <p:blipFill>
          <a:blip r:embed="rId4">
            <a:alphaModFix/>
          </a:blip>
          <a:stretch>
            <a:fillRect/>
          </a:stretch>
        </p:blipFill>
        <p:spPr>
          <a:xfrm>
            <a:off x="3787575" y="0"/>
            <a:ext cx="4047400" cy="3211500"/>
          </a:xfrm>
          <a:prstGeom prst="rect">
            <a:avLst/>
          </a:prstGeom>
          <a:noFill/>
          <a:ln cap="flat" cmpd="sng" w="9525">
            <a:solidFill>
              <a:schemeClr val="dk1"/>
            </a:solidFill>
            <a:prstDash val="solid"/>
            <a:round/>
            <a:headEnd len="sm" w="sm" type="none"/>
            <a:tailEnd len="sm" w="sm" type="none"/>
          </a:ln>
        </p:spPr>
      </p:pic>
      <p:pic>
        <p:nvPicPr>
          <p:cNvPr id="207" name="Google Shape;207;g373ba05a8ee_1_11" title="Screenshot 2025-07-26 210153.png"/>
          <p:cNvPicPr preferRelativeResize="0"/>
          <p:nvPr/>
        </p:nvPicPr>
        <p:blipFill>
          <a:blip r:embed="rId5">
            <a:alphaModFix/>
          </a:blip>
          <a:stretch>
            <a:fillRect/>
          </a:stretch>
        </p:blipFill>
        <p:spPr>
          <a:xfrm>
            <a:off x="0" y="3211500"/>
            <a:ext cx="3823199" cy="3660151"/>
          </a:xfrm>
          <a:prstGeom prst="rect">
            <a:avLst/>
          </a:prstGeom>
          <a:noFill/>
          <a:ln cap="flat" cmpd="sng" w="9525">
            <a:solidFill>
              <a:schemeClr val="dk1"/>
            </a:solidFill>
            <a:prstDash val="solid"/>
            <a:round/>
            <a:headEnd len="sm" w="sm" type="none"/>
            <a:tailEnd len="sm" w="sm" type="none"/>
          </a:ln>
        </p:spPr>
      </p:pic>
      <p:pic>
        <p:nvPicPr>
          <p:cNvPr id="208" name="Google Shape;208;g373ba05a8ee_1_11"/>
          <p:cNvPicPr preferRelativeResize="0"/>
          <p:nvPr/>
        </p:nvPicPr>
        <p:blipFill rotWithShape="1">
          <a:blip r:embed="rId6">
            <a:alphaModFix/>
          </a:blip>
          <a:srcRect b="0" l="0" r="0" t="0"/>
          <a:stretch/>
        </p:blipFill>
        <p:spPr>
          <a:xfrm>
            <a:off x="7753025" y="3211500"/>
            <a:ext cx="4438975" cy="3660150"/>
          </a:xfrm>
          <a:prstGeom prst="rect">
            <a:avLst/>
          </a:prstGeom>
          <a:noFill/>
          <a:ln cap="flat" cmpd="sng" w="9525">
            <a:solidFill>
              <a:schemeClr val="dk1"/>
            </a:solidFill>
            <a:prstDash val="solid"/>
            <a:round/>
            <a:headEnd len="sm" w="sm" type="none"/>
            <a:tailEnd len="sm" w="sm" type="none"/>
          </a:ln>
        </p:spPr>
      </p:pic>
      <p:pic>
        <p:nvPicPr>
          <p:cNvPr id="209" name="Google Shape;209;g373ba05a8ee_1_11" title="Screenshot 2025-07-26 210142.png"/>
          <p:cNvPicPr preferRelativeResize="0"/>
          <p:nvPr/>
        </p:nvPicPr>
        <p:blipFill>
          <a:blip r:embed="rId7">
            <a:alphaModFix/>
          </a:blip>
          <a:stretch>
            <a:fillRect/>
          </a:stretch>
        </p:blipFill>
        <p:spPr>
          <a:xfrm>
            <a:off x="7834975" y="0"/>
            <a:ext cx="4357026" cy="3211501"/>
          </a:xfrm>
          <a:prstGeom prst="rect">
            <a:avLst/>
          </a:prstGeom>
          <a:noFill/>
          <a:ln cap="flat" cmpd="sng" w="9525">
            <a:solidFill>
              <a:schemeClr val="dk1"/>
            </a:solidFill>
            <a:prstDash val="solid"/>
            <a:round/>
            <a:headEnd len="sm" w="sm" type="none"/>
            <a:tailEnd len="sm" w="sm" type="none"/>
          </a:ln>
        </p:spPr>
      </p:pic>
      <p:sp>
        <p:nvSpPr>
          <p:cNvPr id="210" name="Google Shape;210;g373ba05a8ee_1_11"/>
          <p:cNvSpPr txBox="1"/>
          <p:nvPr/>
        </p:nvSpPr>
        <p:spPr>
          <a:xfrm>
            <a:off x="4017575" y="4006775"/>
            <a:ext cx="4047300" cy="2158800"/>
          </a:xfrm>
          <a:prstGeom prst="rect">
            <a:avLst/>
          </a:prstGeom>
          <a:noFill/>
          <a:ln>
            <a:noFill/>
          </a:ln>
        </p:spPr>
        <p:txBody>
          <a:bodyPr anchorCtr="0" anchor="t" bIns="91425" lIns="91425" spcFirstLastPara="1" rIns="91425" wrap="square" tIns="91425">
            <a:spAutoFit/>
          </a:bodyPr>
          <a:lstStyle/>
          <a:p>
            <a:pPr indent="-349250" lvl="0" marL="457200" rtl="0" algn="l">
              <a:lnSpc>
                <a:spcPct val="115000"/>
              </a:lnSpc>
              <a:spcBef>
                <a:spcPts val="1200"/>
              </a:spcBef>
              <a:spcAft>
                <a:spcPts val="0"/>
              </a:spcAft>
              <a:buClr>
                <a:schemeClr val="lt2"/>
              </a:buClr>
              <a:buSzPts val="1900"/>
              <a:buFont typeface="Courier New"/>
              <a:buChar char="-"/>
            </a:pPr>
            <a:r>
              <a:rPr lang="en-US" sz="1900">
                <a:solidFill>
                  <a:schemeClr val="lt2"/>
                </a:solidFill>
                <a:latin typeface="Courier New"/>
                <a:ea typeface="Courier New"/>
                <a:cs typeface="Courier New"/>
                <a:sym typeface="Courier New"/>
              </a:rPr>
              <a:t>Circulation Trends</a:t>
            </a:r>
            <a:endParaRPr sz="1900">
              <a:solidFill>
                <a:schemeClr val="lt2"/>
              </a:solidFill>
              <a:latin typeface="Courier New"/>
              <a:ea typeface="Courier New"/>
              <a:cs typeface="Courier New"/>
              <a:sym typeface="Courier New"/>
            </a:endParaRPr>
          </a:p>
          <a:p>
            <a:pPr indent="-349250" lvl="0" marL="457200" rtl="0" algn="l">
              <a:lnSpc>
                <a:spcPct val="115000"/>
              </a:lnSpc>
              <a:spcBef>
                <a:spcPts val="0"/>
              </a:spcBef>
              <a:spcAft>
                <a:spcPts val="0"/>
              </a:spcAft>
              <a:buClr>
                <a:schemeClr val="lt2"/>
              </a:buClr>
              <a:buSzPts val="1900"/>
              <a:buFont typeface="Courier New"/>
              <a:buChar char="-"/>
            </a:pPr>
            <a:r>
              <a:rPr lang="en-US" sz="1900">
                <a:solidFill>
                  <a:schemeClr val="lt2"/>
                </a:solidFill>
                <a:latin typeface="Courier New"/>
                <a:ea typeface="Courier New"/>
                <a:cs typeface="Courier New"/>
                <a:sym typeface="Courier New"/>
              </a:rPr>
              <a:t>Patron Behavior</a:t>
            </a:r>
            <a:endParaRPr sz="1900">
              <a:solidFill>
                <a:schemeClr val="lt2"/>
              </a:solidFill>
              <a:latin typeface="Courier New"/>
              <a:ea typeface="Courier New"/>
              <a:cs typeface="Courier New"/>
              <a:sym typeface="Courier New"/>
            </a:endParaRPr>
          </a:p>
          <a:p>
            <a:pPr indent="-349250" lvl="0" marL="457200" rtl="0" algn="l">
              <a:lnSpc>
                <a:spcPct val="115000"/>
              </a:lnSpc>
              <a:spcBef>
                <a:spcPts val="0"/>
              </a:spcBef>
              <a:spcAft>
                <a:spcPts val="0"/>
              </a:spcAft>
              <a:buClr>
                <a:schemeClr val="lt2"/>
              </a:buClr>
              <a:buSzPts val="1900"/>
              <a:buFont typeface="Courier New"/>
              <a:buChar char="-"/>
            </a:pPr>
            <a:r>
              <a:rPr lang="en-US" sz="1900">
                <a:solidFill>
                  <a:schemeClr val="lt2"/>
                </a:solidFill>
                <a:latin typeface="Courier New"/>
                <a:ea typeface="Courier New"/>
                <a:cs typeface="Courier New"/>
                <a:sym typeface="Courier New"/>
              </a:rPr>
              <a:t>Reservation Patterns</a:t>
            </a:r>
            <a:endParaRPr sz="1900">
              <a:solidFill>
                <a:schemeClr val="lt2"/>
              </a:solidFill>
              <a:latin typeface="Courier New"/>
              <a:ea typeface="Courier New"/>
              <a:cs typeface="Courier New"/>
              <a:sym typeface="Courier New"/>
            </a:endParaRPr>
          </a:p>
          <a:p>
            <a:pPr indent="-349250" lvl="0" marL="457200" rtl="0" algn="l">
              <a:lnSpc>
                <a:spcPct val="115000"/>
              </a:lnSpc>
              <a:spcBef>
                <a:spcPts val="0"/>
              </a:spcBef>
              <a:spcAft>
                <a:spcPts val="0"/>
              </a:spcAft>
              <a:buClr>
                <a:schemeClr val="lt2"/>
              </a:buClr>
              <a:buSzPts val="1900"/>
              <a:buFont typeface="Courier New"/>
              <a:buChar char="-"/>
            </a:pPr>
            <a:r>
              <a:rPr lang="en-US" sz="1900">
                <a:solidFill>
                  <a:schemeClr val="lt2"/>
                </a:solidFill>
                <a:latin typeface="Courier New"/>
                <a:ea typeface="Courier New"/>
                <a:cs typeface="Courier New"/>
                <a:sym typeface="Courier New"/>
              </a:rPr>
              <a:t>Subject Interest</a:t>
            </a:r>
            <a:endParaRPr sz="1900">
              <a:solidFill>
                <a:schemeClr val="lt2"/>
              </a:solidFill>
              <a:latin typeface="Courier New"/>
              <a:ea typeface="Courier New"/>
              <a:cs typeface="Courier New"/>
              <a:sym typeface="Courier New"/>
            </a:endParaRPr>
          </a:p>
          <a:p>
            <a:pPr indent="-349250" lvl="0" marL="457200" rtl="0" algn="l">
              <a:lnSpc>
                <a:spcPct val="115000"/>
              </a:lnSpc>
              <a:spcBef>
                <a:spcPts val="0"/>
              </a:spcBef>
              <a:spcAft>
                <a:spcPts val="0"/>
              </a:spcAft>
              <a:buClr>
                <a:schemeClr val="lt2"/>
              </a:buClr>
              <a:buSzPts val="1900"/>
              <a:buFont typeface="Courier New"/>
              <a:buChar char="-"/>
            </a:pPr>
            <a:r>
              <a:rPr lang="en-US" sz="1900">
                <a:solidFill>
                  <a:schemeClr val="lt2"/>
                </a:solidFill>
                <a:latin typeface="Courier New"/>
                <a:ea typeface="Courier New"/>
                <a:cs typeface="Courier New"/>
                <a:sym typeface="Courier New"/>
              </a:rPr>
              <a:t>Data-Driven Insights</a:t>
            </a:r>
            <a:endParaRPr sz="1900">
              <a:solidFill>
                <a:schemeClr val="lt2"/>
              </a:solidFill>
              <a:latin typeface="Courier New"/>
              <a:ea typeface="Courier New"/>
              <a:cs typeface="Courier New"/>
              <a:sym typeface="Courier New"/>
            </a:endParaRPr>
          </a:p>
          <a:p>
            <a:pPr indent="-349250" lvl="0" marL="457200" rtl="0" algn="l">
              <a:lnSpc>
                <a:spcPct val="115000"/>
              </a:lnSpc>
              <a:spcBef>
                <a:spcPts val="0"/>
              </a:spcBef>
              <a:spcAft>
                <a:spcPts val="0"/>
              </a:spcAft>
              <a:buClr>
                <a:schemeClr val="lt2"/>
              </a:buClr>
              <a:buSzPts val="1900"/>
              <a:buFont typeface="Courier New"/>
              <a:buChar char="-"/>
            </a:pPr>
            <a:r>
              <a:rPr lang="en-US" sz="1900">
                <a:solidFill>
                  <a:schemeClr val="lt2"/>
                </a:solidFill>
                <a:latin typeface="Courier New"/>
                <a:ea typeface="Courier New"/>
                <a:cs typeface="Courier New"/>
                <a:sym typeface="Courier New"/>
              </a:rPr>
              <a:t>Strategic Collection</a:t>
            </a:r>
            <a:endParaRPr sz="1900">
              <a:solidFill>
                <a:schemeClr val="lt2"/>
              </a:solidFill>
              <a:latin typeface="Courier New"/>
              <a:ea typeface="Courier New"/>
              <a:cs typeface="Courier New"/>
              <a:sym typeface="Courier New"/>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4">
                                  <p:stCondLst>
                                    <p:cond delay="0"/>
                                  </p:stCondLst>
                                  <p:childTnLst>
                                    <p:set>
                                      <p:cBhvr>
                                        <p:cTn dur="1" fill="hold">
                                          <p:stCondLst>
                                            <p:cond delay="0"/>
                                          </p:stCondLst>
                                        </p:cTn>
                                        <p:tgtEl>
                                          <p:spTgt spid="207"/>
                                        </p:tgtEl>
                                        <p:attrNameLst>
                                          <p:attrName>style.visibility</p:attrName>
                                        </p:attrNameLst>
                                      </p:cBhvr>
                                      <p:to>
                                        <p:strVal val="visible"/>
                                      </p:to>
                                    </p:set>
                                    <p:anim calcmode="lin" valueType="num">
                                      <p:cBhvr additive="base">
                                        <p:cTn dur="1000"/>
                                        <p:tgtEl>
                                          <p:spTgt spid="207"/>
                                        </p:tgtEl>
                                        <p:attrNameLst>
                                          <p:attrName>ppt_y</p:attrName>
                                        </p:attrNameLst>
                                      </p:cBhvr>
                                      <p:tavLst>
                                        <p:tav fmla="" tm="0">
                                          <p:val>
                                            <p:strVal val="#ppt_y+1"/>
                                          </p:val>
                                        </p:tav>
                                        <p:tav fmla="" tm="100000">
                                          <p:val>
                                            <p:strVal val="#ppt_y"/>
                                          </p:val>
                                        </p:tav>
                                      </p:tavLst>
                                    </p:anim>
                                  </p:childTnLst>
                                </p:cTn>
                              </p:par>
                            </p:childTnLst>
                          </p:cTn>
                        </p:par>
                        <p:par>
                          <p:cTn fill="hold">
                            <p:stCondLst>
                              <p:cond delay="1000"/>
                            </p:stCondLst>
                            <p:childTnLst>
                              <p:par>
                                <p:cTn fill="hold" nodeType="afterEffect" presetClass="entr" presetID="2" presetSubtype="8">
                                  <p:stCondLst>
                                    <p:cond delay="0"/>
                                  </p:stCondLst>
                                  <p:childTnLst>
                                    <p:set>
                                      <p:cBhvr>
                                        <p:cTn dur="1" fill="hold">
                                          <p:stCondLst>
                                            <p:cond delay="0"/>
                                          </p:stCondLst>
                                        </p:cTn>
                                        <p:tgtEl>
                                          <p:spTgt spid="205"/>
                                        </p:tgtEl>
                                        <p:attrNameLst>
                                          <p:attrName>style.visibility</p:attrName>
                                        </p:attrNameLst>
                                      </p:cBhvr>
                                      <p:to>
                                        <p:strVal val="visible"/>
                                      </p:to>
                                    </p:set>
                                    <p:anim calcmode="lin" valueType="num">
                                      <p:cBhvr additive="base">
                                        <p:cTn dur="1000"/>
                                        <p:tgtEl>
                                          <p:spTgt spid="205"/>
                                        </p:tgtEl>
                                        <p:attrNameLst>
                                          <p:attrName>ppt_x</p:attrName>
                                        </p:attrNameLst>
                                      </p:cBhvr>
                                      <p:tavLst>
                                        <p:tav fmla="" tm="0">
                                          <p:val>
                                            <p:strVal val="#ppt_x-1"/>
                                          </p:val>
                                        </p:tav>
                                        <p:tav fmla="" tm="100000">
                                          <p:val>
                                            <p:strVal val="#ppt_x"/>
                                          </p:val>
                                        </p:tav>
                                      </p:tavLst>
                                    </p:anim>
                                  </p:childTnLst>
                                </p:cTn>
                              </p:par>
                            </p:childTnLst>
                          </p:cTn>
                        </p:par>
                        <p:par>
                          <p:cTn fill="hold">
                            <p:stCondLst>
                              <p:cond delay="2000"/>
                            </p:stCondLst>
                            <p:childTnLst>
                              <p:par>
                                <p:cTn fill="hold" nodeType="afterEffect" presetClass="entr" presetID="2" presetSubtype="1">
                                  <p:stCondLst>
                                    <p:cond delay="0"/>
                                  </p:stCondLst>
                                  <p:childTnLst>
                                    <p:set>
                                      <p:cBhvr>
                                        <p:cTn dur="1" fill="hold">
                                          <p:stCondLst>
                                            <p:cond delay="0"/>
                                          </p:stCondLst>
                                        </p:cTn>
                                        <p:tgtEl>
                                          <p:spTgt spid="206"/>
                                        </p:tgtEl>
                                        <p:attrNameLst>
                                          <p:attrName>style.visibility</p:attrName>
                                        </p:attrNameLst>
                                      </p:cBhvr>
                                      <p:to>
                                        <p:strVal val="visible"/>
                                      </p:to>
                                    </p:set>
                                    <p:anim calcmode="lin" valueType="num">
                                      <p:cBhvr additive="base">
                                        <p:cTn dur="1000"/>
                                        <p:tgtEl>
                                          <p:spTgt spid="206"/>
                                        </p:tgtEl>
                                        <p:attrNameLst>
                                          <p:attrName>ppt_y</p:attrName>
                                        </p:attrNameLst>
                                      </p:cBhvr>
                                      <p:tavLst>
                                        <p:tav fmla="" tm="0">
                                          <p:val>
                                            <p:strVal val="#ppt_y-1"/>
                                          </p:val>
                                        </p:tav>
                                        <p:tav fmla="" tm="100000">
                                          <p:val>
                                            <p:strVal val="#ppt_y"/>
                                          </p:val>
                                        </p:tav>
                                      </p:tavLst>
                                    </p:anim>
                                  </p:childTnLst>
                                </p:cTn>
                              </p:par>
                            </p:childTnLst>
                          </p:cTn>
                        </p:par>
                        <p:par>
                          <p:cTn fill="hold">
                            <p:stCondLst>
                              <p:cond delay="3000"/>
                            </p:stCondLst>
                            <p:childTnLst>
                              <p:par>
                                <p:cTn fill="hold" nodeType="afterEffect" presetClass="entr" presetID="2" presetSubtype="2">
                                  <p:stCondLst>
                                    <p:cond delay="0"/>
                                  </p:stCondLst>
                                  <p:childTnLst>
                                    <p:set>
                                      <p:cBhvr>
                                        <p:cTn dur="1" fill="hold">
                                          <p:stCondLst>
                                            <p:cond delay="0"/>
                                          </p:stCondLst>
                                        </p:cTn>
                                        <p:tgtEl>
                                          <p:spTgt spid="209"/>
                                        </p:tgtEl>
                                        <p:attrNameLst>
                                          <p:attrName>style.visibility</p:attrName>
                                        </p:attrNameLst>
                                      </p:cBhvr>
                                      <p:to>
                                        <p:strVal val="visible"/>
                                      </p:to>
                                    </p:set>
                                    <p:anim calcmode="lin" valueType="num">
                                      <p:cBhvr additive="base">
                                        <p:cTn dur="1000"/>
                                        <p:tgtEl>
                                          <p:spTgt spid="209"/>
                                        </p:tgtEl>
                                        <p:attrNameLst>
                                          <p:attrName>ppt_x</p:attrName>
                                        </p:attrNameLst>
                                      </p:cBhvr>
                                      <p:tavLst>
                                        <p:tav fmla="" tm="0">
                                          <p:val>
                                            <p:strVal val="#ppt_x+1"/>
                                          </p:val>
                                        </p:tav>
                                        <p:tav fmla="" tm="100000">
                                          <p:val>
                                            <p:strVal val="#ppt_x"/>
                                          </p:val>
                                        </p:tav>
                                      </p:tavLst>
                                    </p:anim>
                                  </p:childTnLst>
                                </p:cTn>
                              </p:par>
                            </p:childTnLst>
                          </p:cTn>
                        </p:par>
                        <p:par>
                          <p:cTn fill="hold">
                            <p:stCondLst>
                              <p:cond delay="4000"/>
                            </p:stCondLst>
                            <p:childTnLst>
                              <p:par>
                                <p:cTn fill="hold" nodeType="afterEffect" presetClass="entr" presetID="2" presetSubtype="4">
                                  <p:stCondLst>
                                    <p:cond delay="0"/>
                                  </p:stCondLst>
                                  <p:childTnLst>
                                    <p:set>
                                      <p:cBhvr>
                                        <p:cTn dur="1" fill="hold">
                                          <p:stCondLst>
                                            <p:cond delay="0"/>
                                          </p:stCondLst>
                                        </p:cTn>
                                        <p:tgtEl>
                                          <p:spTgt spid="208"/>
                                        </p:tgtEl>
                                        <p:attrNameLst>
                                          <p:attrName>style.visibility</p:attrName>
                                        </p:attrNameLst>
                                      </p:cBhvr>
                                      <p:to>
                                        <p:strVal val="visible"/>
                                      </p:to>
                                    </p:set>
                                    <p:anim calcmode="lin" valueType="num">
                                      <p:cBhvr additive="base">
                                        <p:cTn dur="1000"/>
                                        <p:tgtEl>
                                          <p:spTgt spid="208"/>
                                        </p:tgtEl>
                                        <p:attrNameLst>
                                          <p:attrName>ppt_y</p:attrName>
                                        </p:attrNameLst>
                                      </p:cBhvr>
                                      <p:tavLst>
                                        <p:tav fmla="" tm="0">
                                          <p:val>
                                            <p:strVal val="#ppt_y+1"/>
                                          </p:val>
                                        </p:tav>
                                        <p:tav fmla="" tm="100000">
                                          <p:val>
                                            <p:strVal val="#ppt_y"/>
                                          </p:val>
                                        </p:tav>
                                      </p:tavLst>
                                    </p:anim>
                                  </p:childTnLst>
                                </p:cTn>
                              </p:par>
                            </p:childTnLst>
                          </p:cTn>
                        </p:par>
                        <p:par>
                          <p:cTn fill="hold">
                            <p:stCondLst>
                              <p:cond delay="5000"/>
                            </p:stCondLst>
                            <p:childTnLst>
                              <p:par>
                                <p:cTn fill="hold" nodeType="afterEffect" presetClass="entr" presetID="10" presetSubtype="0">
                                  <p:stCondLst>
                                    <p:cond delay="0"/>
                                  </p:stCondLst>
                                  <p:childTnLst>
                                    <p:set>
                                      <p:cBhvr>
                                        <p:cTn dur="1" fill="hold">
                                          <p:stCondLst>
                                            <p:cond delay="0"/>
                                          </p:stCondLst>
                                        </p:cTn>
                                        <p:tgtEl>
                                          <p:spTgt spid="203"/>
                                        </p:tgtEl>
                                        <p:attrNameLst>
                                          <p:attrName>style.visibility</p:attrName>
                                        </p:attrNameLst>
                                      </p:cBhvr>
                                      <p:to>
                                        <p:strVal val="visible"/>
                                      </p:to>
                                    </p:set>
                                    <p:animEffect filter="fade" transition="in">
                                      <p:cBhvr>
                                        <p:cTn dur="1000"/>
                                        <p:tgtEl>
                                          <p:spTgt spid="203"/>
                                        </p:tgtEl>
                                      </p:cBhvr>
                                    </p:animEffect>
                                  </p:childTnLst>
                                </p:cTn>
                              </p:par>
                            </p:childTnLst>
                          </p:cTn>
                        </p:par>
                        <p:par>
                          <p:cTn fill="hold">
                            <p:stCondLst>
                              <p:cond delay="6000"/>
                            </p:stCondLst>
                            <p:childTnLst>
                              <p:par>
                                <p:cTn fill="hold" nodeType="afterEffect" presetClass="entr" presetID="10" presetSubtype="0">
                                  <p:stCondLst>
                                    <p:cond delay="0"/>
                                  </p:stCondLst>
                                  <p:childTnLst>
                                    <p:set>
                                      <p:cBhvr>
                                        <p:cTn dur="1" fill="hold">
                                          <p:stCondLst>
                                            <p:cond delay="0"/>
                                          </p:stCondLst>
                                        </p:cTn>
                                        <p:tgtEl>
                                          <p:spTgt spid="210"/>
                                        </p:tgtEl>
                                        <p:attrNameLst>
                                          <p:attrName>style.visibility</p:attrName>
                                        </p:attrNameLst>
                                      </p:cBhvr>
                                      <p:to>
                                        <p:strVal val="visible"/>
                                      </p:to>
                                    </p:set>
                                    <p:animEffect filter="fade" transition="in">
                                      <p:cBhvr>
                                        <p:cTn dur="1000"/>
                                        <p:tgtEl>
                                          <p:spTgt spid="21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210"/>
                                        </p:tgtEl>
                                      </p:cBhvr>
                                    </p:animEffect>
                                    <p:set>
                                      <p:cBhvr>
                                        <p:cTn dur="1" fill="hold">
                                          <p:stCondLst>
                                            <p:cond delay="1000"/>
                                          </p:stCondLst>
                                        </p:cTn>
                                        <p:tgtEl>
                                          <p:spTgt spid="210"/>
                                        </p:tgtEl>
                                        <p:attrNameLst>
                                          <p:attrName>style.visibility</p:attrName>
                                        </p:attrNameLst>
                                      </p:cBhvr>
                                      <p:to>
                                        <p:strVal val="hidden"/>
                                      </p:to>
                                    </p:set>
                                  </p:childTnLst>
                                </p:cTn>
                              </p:par>
                            </p:childTnLst>
                          </p:cTn>
                        </p:par>
                        <p:par>
                          <p:cTn fill="hold">
                            <p:stCondLst>
                              <p:cond delay="1000"/>
                            </p:stCondLst>
                            <p:childTnLst>
                              <p:par>
                                <p:cTn fill="hold" nodeType="afterEffect" presetClass="exit" presetID="10" presetSubtype="0">
                                  <p:stCondLst>
                                    <p:cond delay="0"/>
                                  </p:stCondLst>
                                  <p:childTnLst>
                                    <p:animEffect filter="fade" transition="out">
                                      <p:cBhvr>
                                        <p:cTn dur="1000"/>
                                        <p:tgtEl>
                                          <p:spTgt spid="203"/>
                                        </p:tgtEl>
                                      </p:cBhvr>
                                    </p:animEffect>
                                    <p:set>
                                      <p:cBhvr>
                                        <p:cTn dur="1" fill="hold">
                                          <p:stCondLst>
                                            <p:cond delay="1000"/>
                                          </p:stCondLst>
                                        </p:cTn>
                                        <p:tgtEl>
                                          <p:spTgt spid="203"/>
                                        </p:tgtEl>
                                        <p:attrNameLst>
                                          <p:attrName>style.visibility</p:attrName>
                                        </p:attrNameLst>
                                      </p:cBhvr>
                                      <p:to>
                                        <p:strVal val="hidden"/>
                                      </p:to>
                                    </p:set>
                                  </p:childTnLst>
                                </p:cTn>
                              </p:par>
                            </p:childTnLst>
                          </p:cTn>
                        </p:par>
                        <p:par>
                          <p:cTn fill="hold">
                            <p:stCondLst>
                              <p:cond delay="2000"/>
                            </p:stCondLst>
                            <p:childTnLst>
                              <p:par>
                                <p:cTn fill="hold" nodeType="afterEffect" presetClass="exit" presetID="2" presetSubtype="4">
                                  <p:stCondLst>
                                    <p:cond delay="0"/>
                                  </p:stCondLst>
                                  <p:childTnLst>
                                    <p:anim calcmode="lin" valueType="num">
                                      <p:cBhvr additive="base">
                                        <p:cTn dur="1000"/>
                                        <p:tgtEl>
                                          <p:spTgt spid="208"/>
                                        </p:tgtEl>
                                        <p:attrNameLst>
                                          <p:attrName>ppt_y</p:attrName>
                                        </p:attrNameLst>
                                      </p:cBhvr>
                                      <p:tavLst>
                                        <p:tav fmla="" tm="0">
                                          <p:val>
                                            <p:strVal val="#ppt_y"/>
                                          </p:val>
                                        </p:tav>
                                        <p:tav fmla="" tm="100000">
                                          <p:val>
                                            <p:strVal val="#ppt_y+1"/>
                                          </p:val>
                                        </p:tav>
                                      </p:tavLst>
                                    </p:anim>
                                    <p:set>
                                      <p:cBhvr>
                                        <p:cTn dur="1" fill="hold">
                                          <p:stCondLst>
                                            <p:cond delay="1000"/>
                                          </p:stCondLst>
                                        </p:cTn>
                                        <p:tgtEl>
                                          <p:spTgt spid="208"/>
                                        </p:tgtEl>
                                        <p:attrNameLst>
                                          <p:attrName>style.visibility</p:attrName>
                                        </p:attrNameLst>
                                      </p:cBhvr>
                                      <p:to>
                                        <p:strVal val="hidden"/>
                                      </p:to>
                                    </p:set>
                                  </p:childTnLst>
                                </p:cTn>
                              </p:par>
                            </p:childTnLst>
                          </p:cTn>
                        </p:par>
                        <p:par>
                          <p:cTn fill="hold">
                            <p:stCondLst>
                              <p:cond delay="3000"/>
                            </p:stCondLst>
                            <p:childTnLst>
                              <p:par>
                                <p:cTn fill="hold" nodeType="afterEffect" presetClass="exit" presetID="2" presetSubtype="2">
                                  <p:stCondLst>
                                    <p:cond delay="0"/>
                                  </p:stCondLst>
                                  <p:childTnLst>
                                    <p:anim calcmode="lin" valueType="num">
                                      <p:cBhvr additive="base">
                                        <p:cTn dur="1000"/>
                                        <p:tgtEl>
                                          <p:spTgt spid="209"/>
                                        </p:tgtEl>
                                        <p:attrNameLst>
                                          <p:attrName>ppt_x</p:attrName>
                                        </p:attrNameLst>
                                      </p:cBhvr>
                                      <p:tavLst>
                                        <p:tav fmla="" tm="0">
                                          <p:val>
                                            <p:strVal val="#ppt_x"/>
                                          </p:val>
                                        </p:tav>
                                        <p:tav fmla="" tm="100000">
                                          <p:val>
                                            <p:strVal val="#ppt_x+1"/>
                                          </p:val>
                                        </p:tav>
                                      </p:tavLst>
                                    </p:anim>
                                    <p:set>
                                      <p:cBhvr>
                                        <p:cTn dur="1" fill="hold">
                                          <p:stCondLst>
                                            <p:cond delay="1000"/>
                                          </p:stCondLst>
                                        </p:cTn>
                                        <p:tgtEl>
                                          <p:spTgt spid="209"/>
                                        </p:tgtEl>
                                        <p:attrNameLst>
                                          <p:attrName>style.visibility</p:attrName>
                                        </p:attrNameLst>
                                      </p:cBhvr>
                                      <p:to>
                                        <p:strVal val="hidden"/>
                                      </p:to>
                                    </p:set>
                                  </p:childTnLst>
                                </p:cTn>
                              </p:par>
                            </p:childTnLst>
                          </p:cTn>
                        </p:par>
                        <p:par>
                          <p:cTn fill="hold">
                            <p:stCondLst>
                              <p:cond delay="4000"/>
                            </p:stCondLst>
                            <p:childTnLst>
                              <p:par>
                                <p:cTn fill="hold" nodeType="afterEffect" presetClass="exit" presetID="2" presetSubtype="1">
                                  <p:stCondLst>
                                    <p:cond delay="0"/>
                                  </p:stCondLst>
                                  <p:childTnLst>
                                    <p:anim calcmode="lin" valueType="num">
                                      <p:cBhvr additive="base">
                                        <p:cTn dur="1000"/>
                                        <p:tgtEl>
                                          <p:spTgt spid="206"/>
                                        </p:tgtEl>
                                        <p:attrNameLst>
                                          <p:attrName>ppt_y</p:attrName>
                                        </p:attrNameLst>
                                      </p:cBhvr>
                                      <p:tavLst>
                                        <p:tav fmla="" tm="0">
                                          <p:val>
                                            <p:strVal val="#ppt_y"/>
                                          </p:val>
                                        </p:tav>
                                        <p:tav fmla="" tm="100000">
                                          <p:val>
                                            <p:strVal val="#ppt_y-1"/>
                                          </p:val>
                                        </p:tav>
                                      </p:tavLst>
                                    </p:anim>
                                    <p:set>
                                      <p:cBhvr>
                                        <p:cTn dur="1" fill="hold">
                                          <p:stCondLst>
                                            <p:cond delay="1000"/>
                                          </p:stCondLst>
                                        </p:cTn>
                                        <p:tgtEl>
                                          <p:spTgt spid="206"/>
                                        </p:tgtEl>
                                        <p:attrNameLst>
                                          <p:attrName>style.visibility</p:attrName>
                                        </p:attrNameLst>
                                      </p:cBhvr>
                                      <p:to>
                                        <p:strVal val="hidden"/>
                                      </p:to>
                                    </p:set>
                                  </p:childTnLst>
                                </p:cTn>
                              </p:par>
                            </p:childTnLst>
                          </p:cTn>
                        </p:par>
                        <p:par>
                          <p:cTn fill="hold">
                            <p:stCondLst>
                              <p:cond delay="5000"/>
                            </p:stCondLst>
                            <p:childTnLst>
                              <p:par>
                                <p:cTn fill="hold" nodeType="afterEffect" presetClass="exit" presetID="2" presetSubtype="8">
                                  <p:stCondLst>
                                    <p:cond delay="0"/>
                                  </p:stCondLst>
                                  <p:childTnLst>
                                    <p:anim calcmode="lin" valueType="num">
                                      <p:cBhvr additive="base">
                                        <p:cTn dur="1000"/>
                                        <p:tgtEl>
                                          <p:spTgt spid="205"/>
                                        </p:tgtEl>
                                        <p:attrNameLst>
                                          <p:attrName>ppt_x</p:attrName>
                                        </p:attrNameLst>
                                      </p:cBhvr>
                                      <p:tavLst>
                                        <p:tav fmla="" tm="0">
                                          <p:val>
                                            <p:strVal val="#ppt_x"/>
                                          </p:val>
                                        </p:tav>
                                        <p:tav fmla="" tm="100000">
                                          <p:val>
                                            <p:strVal val="#ppt_x-1"/>
                                          </p:val>
                                        </p:tav>
                                      </p:tavLst>
                                    </p:anim>
                                    <p:set>
                                      <p:cBhvr>
                                        <p:cTn dur="1" fill="hold">
                                          <p:stCondLst>
                                            <p:cond delay="1000"/>
                                          </p:stCondLst>
                                        </p:cTn>
                                        <p:tgtEl>
                                          <p:spTgt spid="205"/>
                                        </p:tgtEl>
                                        <p:attrNameLst>
                                          <p:attrName>style.visibility</p:attrName>
                                        </p:attrNameLst>
                                      </p:cBhvr>
                                      <p:to>
                                        <p:strVal val="hidden"/>
                                      </p:to>
                                    </p:set>
                                  </p:childTnLst>
                                </p:cTn>
                              </p:par>
                            </p:childTnLst>
                          </p:cTn>
                        </p:par>
                        <p:par>
                          <p:cTn fill="hold">
                            <p:stCondLst>
                              <p:cond delay="6000"/>
                            </p:stCondLst>
                            <p:childTnLst>
                              <p:par>
                                <p:cTn fill="hold" nodeType="afterEffect" presetClass="exit" presetID="2" presetSubtype="4">
                                  <p:stCondLst>
                                    <p:cond delay="0"/>
                                  </p:stCondLst>
                                  <p:childTnLst>
                                    <p:anim calcmode="lin" valueType="num">
                                      <p:cBhvr additive="base">
                                        <p:cTn dur="1000"/>
                                        <p:tgtEl>
                                          <p:spTgt spid="207"/>
                                        </p:tgtEl>
                                        <p:attrNameLst>
                                          <p:attrName>ppt_y</p:attrName>
                                        </p:attrNameLst>
                                      </p:cBhvr>
                                      <p:tavLst>
                                        <p:tav fmla="" tm="0">
                                          <p:val>
                                            <p:strVal val="#ppt_y"/>
                                          </p:val>
                                        </p:tav>
                                        <p:tav fmla="" tm="100000">
                                          <p:val>
                                            <p:strVal val="#ppt_y+1"/>
                                          </p:val>
                                        </p:tav>
                                      </p:tavLst>
                                    </p:anim>
                                    <p:set>
                                      <p:cBhvr>
                                        <p:cTn dur="1" fill="hold">
                                          <p:stCondLst>
                                            <p:cond delay="1000"/>
                                          </p:stCondLst>
                                        </p:cTn>
                                        <p:tgtEl>
                                          <p:spTgt spid="207"/>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pic>
        <p:nvPicPr>
          <p:cNvPr id="216" name="Google Shape;216;g373ba05a8ee_1_23" title="Screenshot 2025-07-26 210206.png"/>
          <p:cNvPicPr preferRelativeResize="0"/>
          <p:nvPr/>
        </p:nvPicPr>
        <p:blipFill>
          <a:blip r:embed="rId3">
            <a:alphaModFix/>
          </a:blip>
          <a:stretch>
            <a:fillRect/>
          </a:stretch>
        </p:blipFill>
        <p:spPr>
          <a:xfrm>
            <a:off x="215550" y="110700"/>
            <a:ext cx="5741475" cy="3537025"/>
          </a:xfrm>
          <a:prstGeom prst="rect">
            <a:avLst/>
          </a:prstGeom>
          <a:noFill/>
          <a:ln cap="flat" cmpd="sng" w="9525">
            <a:solidFill>
              <a:schemeClr val="dk1"/>
            </a:solidFill>
            <a:prstDash val="solid"/>
            <a:round/>
            <a:headEnd len="sm" w="sm" type="none"/>
            <a:tailEnd len="sm" w="sm" type="none"/>
          </a:ln>
        </p:spPr>
      </p:pic>
      <p:pic>
        <p:nvPicPr>
          <p:cNvPr id="217" name="Google Shape;217;g373ba05a8ee_1_23" title="Screenshot 2025-07-26 210211.png"/>
          <p:cNvPicPr preferRelativeResize="0"/>
          <p:nvPr/>
        </p:nvPicPr>
        <p:blipFill>
          <a:blip r:embed="rId4">
            <a:alphaModFix/>
          </a:blip>
          <a:stretch>
            <a:fillRect/>
          </a:stretch>
        </p:blipFill>
        <p:spPr>
          <a:xfrm>
            <a:off x="6803575" y="2363650"/>
            <a:ext cx="5229149" cy="2514850"/>
          </a:xfrm>
          <a:prstGeom prst="rect">
            <a:avLst/>
          </a:prstGeom>
          <a:noFill/>
          <a:ln cap="flat" cmpd="sng" w="9525">
            <a:solidFill>
              <a:schemeClr val="dk1"/>
            </a:solidFill>
            <a:prstDash val="solid"/>
            <a:round/>
            <a:headEnd len="sm" w="sm" type="none"/>
            <a:tailEnd len="sm" w="sm" type="none"/>
          </a:ln>
        </p:spPr>
      </p:pic>
      <p:pic>
        <p:nvPicPr>
          <p:cNvPr id="218" name="Google Shape;218;g373ba05a8ee_1_23" title="Screenshot 2025-07-26 210216.png"/>
          <p:cNvPicPr preferRelativeResize="0"/>
          <p:nvPr/>
        </p:nvPicPr>
        <p:blipFill>
          <a:blip r:embed="rId5">
            <a:alphaModFix/>
          </a:blip>
          <a:stretch>
            <a:fillRect/>
          </a:stretch>
        </p:blipFill>
        <p:spPr>
          <a:xfrm>
            <a:off x="215550" y="4469375"/>
            <a:ext cx="5741475" cy="2300625"/>
          </a:xfrm>
          <a:prstGeom prst="rect">
            <a:avLst/>
          </a:prstGeom>
          <a:noFill/>
          <a:ln cap="flat" cmpd="sng" w="9525">
            <a:solidFill>
              <a:schemeClr val="dk1"/>
            </a:solidFill>
            <a:prstDash val="solid"/>
            <a:round/>
            <a:headEnd len="sm" w="sm" type="none"/>
            <a:tailEnd len="sm" w="sm" type="none"/>
          </a:ln>
        </p:spPr>
      </p:pic>
      <p:pic>
        <p:nvPicPr>
          <p:cNvPr id="219" name="Google Shape;219;g373ba05a8ee_1_23" title="Screenshot 2025-07-26 210226.png"/>
          <p:cNvPicPr preferRelativeResize="0"/>
          <p:nvPr/>
        </p:nvPicPr>
        <p:blipFill>
          <a:blip r:embed="rId6">
            <a:alphaModFix/>
          </a:blip>
          <a:stretch>
            <a:fillRect/>
          </a:stretch>
        </p:blipFill>
        <p:spPr>
          <a:xfrm>
            <a:off x="6803575" y="4936149"/>
            <a:ext cx="5229151" cy="1833860"/>
          </a:xfrm>
          <a:prstGeom prst="rect">
            <a:avLst/>
          </a:prstGeom>
          <a:noFill/>
          <a:ln cap="flat" cmpd="sng" w="9525">
            <a:solidFill>
              <a:schemeClr val="dk1"/>
            </a:solidFill>
            <a:prstDash val="solid"/>
            <a:round/>
            <a:headEnd len="sm" w="sm" type="none"/>
            <a:tailEnd len="sm" w="sm" type="none"/>
          </a:ln>
        </p:spPr>
      </p:pic>
      <p:pic>
        <p:nvPicPr>
          <p:cNvPr id="220" name="Google Shape;220;g373ba05a8ee_1_23" title="Screenshot 2025-07-26 210233.png"/>
          <p:cNvPicPr preferRelativeResize="0"/>
          <p:nvPr/>
        </p:nvPicPr>
        <p:blipFill>
          <a:blip r:embed="rId7">
            <a:alphaModFix/>
          </a:blip>
          <a:stretch>
            <a:fillRect/>
          </a:stretch>
        </p:blipFill>
        <p:spPr>
          <a:xfrm>
            <a:off x="6803575" y="110700"/>
            <a:ext cx="5229149" cy="2195293"/>
          </a:xfrm>
          <a:prstGeom prst="rect">
            <a:avLst/>
          </a:prstGeom>
          <a:noFill/>
          <a:ln cap="flat" cmpd="sng" w="9525">
            <a:solidFill>
              <a:schemeClr val="dk1"/>
            </a:solidFill>
            <a:prstDash val="solid"/>
            <a:round/>
            <a:headEnd len="sm" w="sm" type="none"/>
            <a:tailEnd len="sm" w="sm" type="none"/>
          </a:ln>
        </p:spPr>
      </p:pic>
      <p:sp>
        <p:nvSpPr>
          <p:cNvPr id="221" name="Google Shape;221;g373ba05a8ee_1_23"/>
          <p:cNvSpPr txBox="1"/>
          <p:nvPr/>
        </p:nvSpPr>
        <p:spPr>
          <a:xfrm>
            <a:off x="682025" y="3750750"/>
            <a:ext cx="59121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500">
                <a:latin typeface="Caveat"/>
                <a:ea typeface="Caveat"/>
                <a:cs typeface="Caveat"/>
                <a:sym typeface="Caveat"/>
              </a:rPr>
              <a:t>"JustLee: Where data shapes direction."</a:t>
            </a:r>
            <a:endParaRPr sz="2500">
              <a:latin typeface="Caveat"/>
              <a:ea typeface="Caveat"/>
              <a:cs typeface="Caveat"/>
              <a:sym typeface="Caveat"/>
            </a:endParaRPr>
          </a:p>
        </p:txBody>
      </p:sp>
      <p:sp>
        <p:nvSpPr>
          <p:cNvPr id="222" name="Google Shape;222;g373ba05a8ee_1_23"/>
          <p:cNvSpPr txBox="1"/>
          <p:nvPr/>
        </p:nvSpPr>
        <p:spPr>
          <a:xfrm>
            <a:off x="-100850" y="0"/>
            <a:ext cx="3000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800">
                <a:solidFill>
                  <a:schemeClr val="dk1"/>
                </a:solidFill>
              </a:rPr>
              <a:t>1</a:t>
            </a:r>
            <a:r>
              <a:rPr lang="en-US" sz="2800">
                <a:solidFill>
                  <a:schemeClr val="lt2"/>
                </a:solidFill>
              </a:rPr>
              <a:t>1</a:t>
            </a:r>
            <a:endParaRPr sz="2800">
              <a:solidFill>
                <a:schemeClr val="lt2"/>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8">
                                  <p:stCondLst>
                                    <p:cond delay="0"/>
                                  </p:stCondLst>
                                  <p:childTnLst>
                                    <p:set>
                                      <p:cBhvr>
                                        <p:cTn dur="1" fill="hold">
                                          <p:stCondLst>
                                            <p:cond delay="0"/>
                                          </p:stCondLst>
                                        </p:cTn>
                                        <p:tgtEl>
                                          <p:spTgt spid="216"/>
                                        </p:tgtEl>
                                        <p:attrNameLst>
                                          <p:attrName>style.visibility</p:attrName>
                                        </p:attrNameLst>
                                      </p:cBhvr>
                                      <p:to>
                                        <p:strVal val="visible"/>
                                      </p:to>
                                    </p:set>
                                    <p:anim calcmode="lin" valueType="num">
                                      <p:cBhvr additive="base">
                                        <p:cTn dur="1000"/>
                                        <p:tgtEl>
                                          <p:spTgt spid="216"/>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2" presetSubtype="1">
                                  <p:stCondLst>
                                    <p:cond delay="0"/>
                                  </p:stCondLst>
                                  <p:childTnLst>
                                    <p:set>
                                      <p:cBhvr>
                                        <p:cTn dur="1" fill="hold">
                                          <p:stCondLst>
                                            <p:cond delay="0"/>
                                          </p:stCondLst>
                                        </p:cTn>
                                        <p:tgtEl>
                                          <p:spTgt spid="220"/>
                                        </p:tgtEl>
                                        <p:attrNameLst>
                                          <p:attrName>style.visibility</p:attrName>
                                        </p:attrNameLst>
                                      </p:cBhvr>
                                      <p:to>
                                        <p:strVal val="visible"/>
                                      </p:to>
                                    </p:set>
                                    <p:anim calcmode="lin" valueType="num">
                                      <p:cBhvr additive="base">
                                        <p:cTn dur="1000"/>
                                        <p:tgtEl>
                                          <p:spTgt spid="220"/>
                                        </p:tgtEl>
                                        <p:attrNameLst>
                                          <p:attrName>ppt_y</p:attrName>
                                        </p:attrNameLst>
                                      </p:cBhvr>
                                      <p:tavLst>
                                        <p:tav fmla="" tm="0">
                                          <p:val>
                                            <p:strVal val="#ppt_y-1"/>
                                          </p:val>
                                        </p:tav>
                                        <p:tav fmla="" tm="100000">
                                          <p:val>
                                            <p:strVal val="#ppt_y"/>
                                          </p:val>
                                        </p:tav>
                                      </p:tavLst>
                                    </p:anim>
                                  </p:childTnLst>
                                </p:cTn>
                              </p:par>
                            </p:childTnLst>
                          </p:cTn>
                        </p:par>
                        <p:par>
                          <p:cTn fill="hold">
                            <p:stCondLst>
                              <p:cond delay="2000"/>
                            </p:stCondLst>
                            <p:childTnLst>
                              <p:par>
                                <p:cTn fill="hold" nodeType="afterEffect" presetClass="entr" presetID="2" presetSubtype="2">
                                  <p:stCondLst>
                                    <p:cond delay="0"/>
                                  </p:stCondLst>
                                  <p:childTnLst>
                                    <p:set>
                                      <p:cBhvr>
                                        <p:cTn dur="1" fill="hold">
                                          <p:stCondLst>
                                            <p:cond delay="0"/>
                                          </p:stCondLst>
                                        </p:cTn>
                                        <p:tgtEl>
                                          <p:spTgt spid="217"/>
                                        </p:tgtEl>
                                        <p:attrNameLst>
                                          <p:attrName>style.visibility</p:attrName>
                                        </p:attrNameLst>
                                      </p:cBhvr>
                                      <p:to>
                                        <p:strVal val="visible"/>
                                      </p:to>
                                    </p:set>
                                    <p:anim calcmode="lin" valueType="num">
                                      <p:cBhvr additive="base">
                                        <p:cTn dur="1000"/>
                                        <p:tgtEl>
                                          <p:spTgt spid="217"/>
                                        </p:tgtEl>
                                        <p:attrNameLst>
                                          <p:attrName>ppt_x</p:attrName>
                                        </p:attrNameLst>
                                      </p:cBhvr>
                                      <p:tavLst>
                                        <p:tav fmla="" tm="0">
                                          <p:val>
                                            <p:strVal val="#ppt_x+1"/>
                                          </p:val>
                                        </p:tav>
                                        <p:tav fmla="" tm="100000">
                                          <p:val>
                                            <p:strVal val="#ppt_x"/>
                                          </p:val>
                                        </p:tav>
                                      </p:tavLst>
                                    </p:anim>
                                  </p:childTnLst>
                                </p:cTn>
                              </p:par>
                            </p:childTnLst>
                          </p:cTn>
                        </p:par>
                        <p:par>
                          <p:cTn fill="hold">
                            <p:stCondLst>
                              <p:cond delay="3000"/>
                            </p:stCondLst>
                            <p:childTnLst>
                              <p:par>
                                <p:cTn fill="hold" nodeType="afterEffect" presetClass="entr" presetID="2" presetSubtype="4">
                                  <p:stCondLst>
                                    <p:cond delay="0"/>
                                  </p:stCondLst>
                                  <p:childTnLst>
                                    <p:set>
                                      <p:cBhvr>
                                        <p:cTn dur="1" fill="hold">
                                          <p:stCondLst>
                                            <p:cond delay="0"/>
                                          </p:stCondLst>
                                        </p:cTn>
                                        <p:tgtEl>
                                          <p:spTgt spid="219"/>
                                        </p:tgtEl>
                                        <p:attrNameLst>
                                          <p:attrName>style.visibility</p:attrName>
                                        </p:attrNameLst>
                                      </p:cBhvr>
                                      <p:to>
                                        <p:strVal val="visible"/>
                                      </p:to>
                                    </p:set>
                                    <p:anim calcmode="lin" valueType="num">
                                      <p:cBhvr additive="base">
                                        <p:cTn dur="1000"/>
                                        <p:tgtEl>
                                          <p:spTgt spid="219"/>
                                        </p:tgtEl>
                                        <p:attrNameLst>
                                          <p:attrName>ppt_y</p:attrName>
                                        </p:attrNameLst>
                                      </p:cBhvr>
                                      <p:tavLst>
                                        <p:tav fmla="" tm="0">
                                          <p:val>
                                            <p:strVal val="#ppt_y+1"/>
                                          </p:val>
                                        </p:tav>
                                        <p:tav fmla="" tm="100000">
                                          <p:val>
                                            <p:strVal val="#ppt_y"/>
                                          </p:val>
                                        </p:tav>
                                      </p:tavLst>
                                    </p:anim>
                                  </p:childTnLst>
                                </p:cTn>
                              </p:par>
                            </p:childTnLst>
                          </p:cTn>
                        </p:par>
                        <p:par>
                          <p:cTn fill="hold">
                            <p:stCondLst>
                              <p:cond delay="4000"/>
                            </p:stCondLst>
                            <p:childTnLst>
                              <p:par>
                                <p:cTn fill="hold" nodeType="afterEffect" presetClass="entr" presetID="2" presetSubtype="8">
                                  <p:stCondLst>
                                    <p:cond delay="0"/>
                                  </p:stCondLst>
                                  <p:childTnLst>
                                    <p:set>
                                      <p:cBhvr>
                                        <p:cTn dur="1" fill="hold">
                                          <p:stCondLst>
                                            <p:cond delay="0"/>
                                          </p:stCondLst>
                                        </p:cTn>
                                        <p:tgtEl>
                                          <p:spTgt spid="218"/>
                                        </p:tgtEl>
                                        <p:attrNameLst>
                                          <p:attrName>style.visibility</p:attrName>
                                        </p:attrNameLst>
                                      </p:cBhvr>
                                      <p:to>
                                        <p:strVal val="visible"/>
                                      </p:to>
                                    </p:set>
                                    <p:anim calcmode="lin" valueType="num">
                                      <p:cBhvr additive="base">
                                        <p:cTn dur="1000"/>
                                        <p:tgtEl>
                                          <p:spTgt spid="218"/>
                                        </p:tgtEl>
                                        <p:attrNameLst>
                                          <p:attrName>ppt_x</p:attrName>
                                        </p:attrNameLst>
                                      </p:cBhvr>
                                      <p:tavLst>
                                        <p:tav fmla="" tm="0">
                                          <p:val>
                                            <p:strVal val="#ppt_x-1"/>
                                          </p:val>
                                        </p:tav>
                                        <p:tav fmla="" tm="100000">
                                          <p:val>
                                            <p:strVal val="#ppt_x"/>
                                          </p:val>
                                        </p:tav>
                                      </p:tavLst>
                                    </p:anim>
                                  </p:childTnLst>
                                </p:cTn>
                              </p:par>
                            </p:childTnLst>
                          </p:cTn>
                        </p:par>
                        <p:par>
                          <p:cTn fill="hold">
                            <p:stCondLst>
                              <p:cond delay="5000"/>
                            </p:stCondLst>
                            <p:childTnLst>
                              <p:par>
                                <p:cTn fill="hold" nodeType="afterEffect" presetClass="entr" presetID="10" presetSubtype="0">
                                  <p:stCondLst>
                                    <p:cond delay="0"/>
                                  </p:stCondLst>
                                  <p:childTnLst>
                                    <p:set>
                                      <p:cBhvr>
                                        <p:cTn dur="1" fill="hold">
                                          <p:stCondLst>
                                            <p:cond delay="0"/>
                                          </p:stCondLst>
                                        </p:cTn>
                                        <p:tgtEl>
                                          <p:spTgt spid="221"/>
                                        </p:tgtEl>
                                        <p:attrNameLst>
                                          <p:attrName>style.visibility</p:attrName>
                                        </p:attrNameLst>
                                      </p:cBhvr>
                                      <p:to>
                                        <p:strVal val="visible"/>
                                      </p:to>
                                    </p:set>
                                    <p:animEffect filter="fade" transition="in">
                                      <p:cBhvr>
                                        <p:cTn dur="1000"/>
                                        <p:tgtEl>
                                          <p:spTgt spid="22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216"/>
                                        </p:tgtEl>
                                      </p:cBhvr>
                                    </p:animEffect>
                                    <p:set>
                                      <p:cBhvr>
                                        <p:cTn dur="1" fill="hold">
                                          <p:stCondLst>
                                            <p:cond delay="1000"/>
                                          </p:stCondLst>
                                        </p:cTn>
                                        <p:tgtEl>
                                          <p:spTgt spid="216"/>
                                        </p:tgtEl>
                                        <p:attrNameLst>
                                          <p:attrName>style.visibility</p:attrName>
                                        </p:attrNameLst>
                                      </p:cBhvr>
                                      <p:to>
                                        <p:strVal val="hidden"/>
                                      </p:to>
                                    </p:set>
                                  </p:childTnLst>
                                </p:cTn>
                              </p:par>
                            </p:childTnLst>
                          </p:cTn>
                        </p:par>
                        <p:par>
                          <p:cTn fill="hold">
                            <p:stCondLst>
                              <p:cond delay="1000"/>
                            </p:stCondLst>
                            <p:childTnLst>
                              <p:par>
                                <p:cTn fill="hold" nodeType="afterEffect" presetClass="exit" presetID="10" presetSubtype="0">
                                  <p:stCondLst>
                                    <p:cond delay="0"/>
                                  </p:stCondLst>
                                  <p:childTnLst>
                                    <p:animEffect filter="fade" transition="out">
                                      <p:cBhvr>
                                        <p:cTn dur="1000"/>
                                        <p:tgtEl>
                                          <p:spTgt spid="220"/>
                                        </p:tgtEl>
                                      </p:cBhvr>
                                    </p:animEffect>
                                    <p:set>
                                      <p:cBhvr>
                                        <p:cTn dur="1" fill="hold">
                                          <p:stCondLst>
                                            <p:cond delay="1000"/>
                                          </p:stCondLst>
                                        </p:cTn>
                                        <p:tgtEl>
                                          <p:spTgt spid="220"/>
                                        </p:tgtEl>
                                        <p:attrNameLst>
                                          <p:attrName>style.visibility</p:attrName>
                                        </p:attrNameLst>
                                      </p:cBhvr>
                                      <p:to>
                                        <p:strVal val="hidden"/>
                                      </p:to>
                                    </p:set>
                                  </p:childTnLst>
                                </p:cTn>
                              </p:par>
                            </p:childTnLst>
                          </p:cTn>
                        </p:par>
                        <p:par>
                          <p:cTn fill="hold">
                            <p:stCondLst>
                              <p:cond delay="2000"/>
                            </p:stCondLst>
                            <p:childTnLst>
                              <p:par>
                                <p:cTn fill="hold" nodeType="afterEffect" presetClass="exit" presetID="10" presetSubtype="0">
                                  <p:stCondLst>
                                    <p:cond delay="0"/>
                                  </p:stCondLst>
                                  <p:childTnLst>
                                    <p:animEffect filter="fade" transition="out">
                                      <p:cBhvr>
                                        <p:cTn dur="1000"/>
                                        <p:tgtEl>
                                          <p:spTgt spid="217"/>
                                        </p:tgtEl>
                                      </p:cBhvr>
                                    </p:animEffect>
                                    <p:set>
                                      <p:cBhvr>
                                        <p:cTn dur="1" fill="hold">
                                          <p:stCondLst>
                                            <p:cond delay="1000"/>
                                          </p:stCondLst>
                                        </p:cTn>
                                        <p:tgtEl>
                                          <p:spTgt spid="217"/>
                                        </p:tgtEl>
                                        <p:attrNameLst>
                                          <p:attrName>style.visibility</p:attrName>
                                        </p:attrNameLst>
                                      </p:cBhvr>
                                      <p:to>
                                        <p:strVal val="hidden"/>
                                      </p:to>
                                    </p:set>
                                  </p:childTnLst>
                                </p:cTn>
                              </p:par>
                            </p:childTnLst>
                          </p:cTn>
                        </p:par>
                        <p:par>
                          <p:cTn fill="hold">
                            <p:stCondLst>
                              <p:cond delay="3000"/>
                            </p:stCondLst>
                            <p:childTnLst>
                              <p:par>
                                <p:cTn fill="hold" nodeType="afterEffect" presetClass="exit" presetID="10" presetSubtype="0">
                                  <p:stCondLst>
                                    <p:cond delay="0"/>
                                  </p:stCondLst>
                                  <p:childTnLst>
                                    <p:animEffect filter="fade" transition="out">
                                      <p:cBhvr>
                                        <p:cTn dur="1000"/>
                                        <p:tgtEl>
                                          <p:spTgt spid="219"/>
                                        </p:tgtEl>
                                      </p:cBhvr>
                                    </p:animEffect>
                                    <p:set>
                                      <p:cBhvr>
                                        <p:cTn dur="1" fill="hold">
                                          <p:stCondLst>
                                            <p:cond delay="1000"/>
                                          </p:stCondLst>
                                        </p:cTn>
                                        <p:tgtEl>
                                          <p:spTgt spid="219"/>
                                        </p:tgtEl>
                                        <p:attrNameLst>
                                          <p:attrName>style.visibility</p:attrName>
                                        </p:attrNameLst>
                                      </p:cBhvr>
                                      <p:to>
                                        <p:strVal val="hidden"/>
                                      </p:to>
                                    </p:set>
                                  </p:childTnLst>
                                </p:cTn>
                              </p:par>
                            </p:childTnLst>
                          </p:cTn>
                        </p:par>
                        <p:par>
                          <p:cTn fill="hold">
                            <p:stCondLst>
                              <p:cond delay="4000"/>
                            </p:stCondLst>
                            <p:childTnLst>
                              <p:par>
                                <p:cTn fill="hold" nodeType="afterEffect" presetClass="exit" presetID="10" presetSubtype="0">
                                  <p:stCondLst>
                                    <p:cond delay="0"/>
                                  </p:stCondLst>
                                  <p:childTnLst>
                                    <p:animEffect filter="fade" transition="out">
                                      <p:cBhvr>
                                        <p:cTn dur="1000"/>
                                        <p:tgtEl>
                                          <p:spTgt spid="218"/>
                                        </p:tgtEl>
                                      </p:cBhvr>
                                    </p:animEffect>
                                    <p:set>
                                      <p:cBhvr>
                                        <p:cTn dur="1" fill="hold">
                                          <p:stCondLst>
                                            <p:cond delay="1000"/>
                                          </p:stCondLst>
                                        </p:cTn>
                                        <p:tgtEl>
                                          <p:spTgt spid="218"/>
                                        </p:tgtEl>
                                        <p:attrNameLst>
                                          <p:attrName>style.visibility</p:attrName>
                                        </p:attrNameLst>
                                      </p:cBhvr>
                                      <p:to>
                                        <p:strVal val="hidden"/>
                                      </p:to>
                                    </p:set>
                                  </p:childTnLst>
                                </p:cTn>
                              </p:par>
                            </p:childTnLst>
                          </p:cTn>
                        </p:par>
                        <p:par>
                          <p:cTn fill="hold">
                            <p:stCondLst>
                              <p:cond delay="5000"/>
                            </p:stCondLst>
                            <p:childTnLst>
                              <p:par>
                                <p:cTn fill="hold" nodeType="afterEffect" presetClass="exit" presetID="10" presetSubtype="0">
                                  <p:stCondLst>
                                    <p:cond delay="0"/>
                                  </p:stCondLst>
                                  <p:childTnLst>
                                    <p:animEffect filter="fade" transition="out">
                                      <p:cBhvr>
                                        <p:cTn dur="1000"/>
                                        <p:tgtEl>
                                          <p:spTgt spid="221"/>
                                        </p:tgtEl>
                                      </p:cBhvr>
                                    </p:animEffect>
                                    <p:set>
                                      <p:cBhvr>
                                        <p:cTn dur="1" fill="hold">
                                          <p:stCondLst>
                                            <p:cond delay="1000"/>
                                          </p:stCondLst>
                                        </p:cTn>
                                        <p:tgtEl>
                                          <p:spTgt spid="221"/>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9"/>
          <p:cNvSpPr/>
          <p:nvPr/>
        </p:nvSpPr>
        <p:spPr>
          <a:xfrm>
            <a:off x="6277350" y="5446925"/>
            <a:ext cx="5304600" cy="1263000"/>
          </a:xfrm>
          <a:prstGeom prst="roundRect">
            <a:avLst>
              <a:gd fmla="val 16667" name="adj"/>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28" name="Google Shape;228;p9"/>
          <p:cNvSpPr/>
          <p:nvPr/>
        </p:nvSpPr>
        <p:spPr>
          <a:xfrm>
            <a:off x="266525" y="343625"/>
            <a:ext cx="5304600" cy="1263000"/>
          </a:xfrm>
          <a:prstGeom prst="roundRect">
            <a:avLst>
              <a:gd fmla="val 16667" name="adj"/>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229" name="Google Shape;229;p9" title="Screen Recording 2025-07-26 020309.mp4">
            <a:hlinkClick r:id="rId3"/>
          </p:cNvPr>
          <p:cNvPicPr preferRelativeResize="0"/>
          <p:nvPr/>
        </p:nvPicPr>
        <p:blipFill>
          <a:blip r:embed="rId4">
            <a:alphaModFix/>
          </a:blip>
          <a:stretch>
            <a:fillRect/>
          </a:stretch>
        </p:blipFill>
        <p:spPr>
          <a:xfrm>
            <a:off x="68950" y="3436725"/>
            <a:ext cx="6146399" cy="3325876"/>
          </a:xfrm>
          <a:prstGeom prst="rect">
            <a:avLst/>
          </a:prstGeom>
          <a:noFill/>
          <a:ln>
            <a:noFill/>
          </a:ln>
        </p:spPr>
      </p:pic>
      <p:pic>
        <p:nvPicPr>
          <p:cNvPr id="230" name="Google Shape;230;p9" title="Screen Recording 2025-07-26 021023.mp4">
            <a:hlinkClick r:id="rId5"/>
          </p:cNvPr>
          <p:cNvPicPr preferRelativeResize="0"/>
          <p:nvPr/>
        </p:nvPicPr>
        <p:blipFill>
          <a:blip r:embed="rId6">
            <a:alphaModFix/>
          </a:blip>
          <a:stretch>
            <a:fillRect/>
          </a:stretch>
        </p:blipFill>
        <p:spPr>
          <a:xfrm>
            <a:off x="5638925" y="100000"/>
            <a:ext cx="6434898" cy="3325876"/>
          </a:xfrm>
          <a:prstGeom prst="rect">
            <a:avLst/>
          </a:prstGeom>
          <a:noFill/>
          <a:ln>
            <a:noFill/>
          </a:ln>
        </p:spPr>
      </p:pic>
      <p:sp>
        <p:nvSpPr>
          <p:cNvPr id="231" name="Google Shape;231;p9"/>
          <p:cNvSpPr txBox="1"/>
          <p:nvPr/>
        </p:nvSpPr>
        <p:spPr>
          <a:xfrm>
            <a:off x="842375" y="386800"/>
            <a:ext cx="4416300" cy="84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3200">
                <a:solidFill>
                  <a:schemeClr val="lt2"/>
                </a:solidFill>
                <a:latin typeface="Impact"/>
                <a:ea typeface="Impact"/>
                <a:cs typeface="Impact"/>
                <a:sym typeface="Impact"/>
              </a:rPr>
              <a:t>Staff Portal View</a:t>
            </a:r>
            <a:endParaRPr sz="3200">
              <a:solidFill>
                <a:schemeClr val="lt2"/>
              </a:solidFill>
              <a:latin typeface="Impact"/>
              <a:ea typeface="Impact"/>
              <a:cs typeface="Impact"/>
              <a:sym typeface="Impact"/>
            </a:endParaRPr>
          </a:p>
        </p:txBody>
      </p:sp>
      <p:sp>
        <p:nvSpPr>
          <p:cNvPr id="232" name="Google Shape;232;p9"/>
          <p:cNvSpPr txBox="1"/>
          <p:nvPr/>
        </p:nvSpPr>
        <p:spPr>
          <a:xfrm>
            <a:off x="6951575" y="5534225"/>
            <a:ext cx="4416300" cy="76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3200">
                <a:solidFill>
                  <a:schemeClr val="lt2"/>
                </a:solidFill>
                <a:latin typeface="Impact"/>
                <a:ea typeface="Impact"/>
                <a:cs typeface="Impact"/>
                <a:sym typeface="Impact"/>
              </a:rPr>
              <a:t>Member Portal View</a:t>
            </a:r>
            <a:endParaRPr sz="3200">
              <a:solidFill>
                <a:schemeClr val="lt2"/>
              </a:solidFill>
              <a:latin typeface="Impact"/>
              <a:ea typeface="Impact"/>
              <a:cs typeface="Impact"/>
              <a:sym typeface="Impact"/>
            </a:endParaRPr>
          </a:p>
        </p:txBody>
      </p:sp>
      <p:sp>
        <p:nvSpPr>
          <p:cNvPr id="233" name="Google Shape;233;p9"/>
          <p:cNvSpPr txBox="1"/>
          <p:nvPr/>
        </p:nvSpPr>
        <p:spPr>
          <a:xfrm>
            <a:off x="260075" y="874000"/>
            <a:ext cx="5580900" cy="6156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lt2"/>
              </a:buClr>
              <a:buSzPts val="1400"/>
              <a:buChar char="-"/>
            </a:pPr>
            <a:r>
              <a:rPr lang="en-US">
                <a:solidFill>
                  <a:schemeClr val="lt2"/>
                </a:solidFill>
              </a:rPr>
              <a:t>Internal dashboard for managing borrowings, reservations, and member activity.</a:t>
            </a:r>
            <a:endParaRPr>
              <a:solidFill>
                <a:schemeClr val="lt2"/>
              </a:solidFill>
            </a:endParaRPr>
          </a:p>
        </p:txBody>
      </p:sp>
      <p:sp>
        <p:nvSpPr>
          <p:cNvPr id="234" name="Google Shape;234;p9"/>
          <p:cNvSpPr txBox="1"/>
          <p:nvPr/>
        </p:nvSpPr>
        <p:spPr>
          <a:xfrm>
            <a:off x="6277350" y="5976875"/>
            <a:ext cx="5032800" cy="6156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lt2"/>
              </a:buClr>
              <a:buSzPts val="1400"/>
              <a:buChar char="-"/>
            </a:pPr>
            <a:r>
              <a:rPr lang="en-US">
                <a:solidFill>
                  <a:schemeClr val="lt2"/>
                </a:solidFill>
              </a:rPr>
              <a:t>Personalized access to books, reservations, and library events.</a:t>
            </a:r>
            <a:endParaRPr>
              <a:solidFill>
                <a:schemeClr val="lt2"/>
              </a:solidFill>
            </a:endParaRPr>
          </a:p>
        </p:txBody>
      </p:sp>
      <p:sp>
        <p:nvSpPr>
          <p:cNvPr id="235" name="Google Shape;235;p9"/>
          <p:cNvSpPr txBox="1"/>
          <p:nvPr/>
        </p:nvSpPr>
        <p:spPr>
          <a:xfrm>
            <a:off x="6496475" y="4292013"/>
            <a:ext cx="37338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300">
                <a:latin typeface="Caveat"/>
                <a:ea typeface="Caveat"/>
                <a:cs typeface="Caveat"/>
                <a:sym typeface="Caveat"/>
              </a:rPr>
              <a:t>Empowering Libraries with	</a:t>
            </a:r>
            <a:endParaRPr sz="2300">
              <a:latin typeface="Caveat"/>
              <a:ea typeface="Caveat"/>
              <a:cs typeface="Caveat"/>
              <a:sym typeface="Caveat"/>
            </a:endParaRPr>
          </a:p>
        </p:txBody>
      </p:sp>
      <p:sp>
        <p:nvSpPr>
          <p:cNvPr id="236" name="Google Shape;236;p9"/>
          <p:cNvSpPr txBox="1"/>
          <p:nvPr/>
        </p:nvSpPr>
        <p:spPr>
          <a:xfrm>
            <a:off x="7742650" y="4689825"/>
            <a:ext cx="30000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300">
                <a:solidFill>
                  <a:schemeClr val="dk1"/>
                </a:solidFill>
                <a:latin typeface="Caveat"/>
                <a:ea typeface="Caveat"/>
                <a:cs typeface="Caveat"/>
                <a:sym typeface="Caveat"/>
              </a:rPr>
              <a:t>Smarter, Simpler Access. ”</a:t>
            </a:r>
            <a:endParaRPr/>
          </a:p>
        </p:txBody>
      </p:sp>
      <p:sp>
        <p:nvSpPr>
          <p:cNvPr id="237" name="Google Shape;237;p9"/>
          <p:cNvSpPr txBox="1"/>
          <p:nvPr/>
        </p:nvSpPr>
        <p:spPr>
          <a:xfrm>
            <a:off x="934650" y="1904125"/>
            <a:ext cx="38280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400">
                <a:solidFill>
                  <a:schemeClr val="dk1"/>
                </a:solidFill>
                <a:latin typeface="Caveat"/>
                <a:ea typeface="Caveat"/>
                <a:cs typeface="Caveat"/>
                <a:sym typeface="Caveat"/>
              </a:rPr>
              <a:t>" JustLee started with a question:   </a:t>
            </a:r>
            <a:r>
              <a:rPr i="1" lang="en-US" sz="2400">
                <a:solidFill>
                  <a:schemeClr val="dk1"/>
                </a:solidFill>
                <a:latin typeface="Caveat"/>
                <a:ea typeface="Caveat"/>
                <a:cs typeface="Caveat"/>
                <a:sym typeface="Caveat"/>
              </a:rPr>
              <a:t>What if libraries could do more?</a:t>
            </a:r>
            <a:endParaRPr sz="2700">
              <a:latin typeface="Caveat"/>
              <a:ea typeface="Caveat"/>
              <a:cs typeface="Caveat"/>
              <a:sym typeface="Caveat"/>
            </a:endParaRPr>
          </a:p>
        </p:txBody>
      </p:sp>
      <p:sp>
        <p:nvSpPr>
          <p:cNvPr id="238" name="Google Shape;238;p9"/>
          <p:cNvSpPr txBox="1"/>
          <p:nvPr/>
        </p:nvSpPr>
        <p:spPr>
          <a:xfrm>
            <a:off x="8089175" y="3574250"/>
            <a:ext cx="21411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300">
                <a:latin typeface="Caveat"/>
                <a:ea typeface="Caveat"/>
                <a:cs typeface="Caveat"/>
                <a:sym typeface="Caveat"/>
              </a:rPr>
              <a:t>O</a:t>
            </a:r>
            <a:r>
              <a:rPr lang="en-US" sz="2500">
                <a:latin typeface="Caveat"/>
                <a:ea typeface="Caveat"/>
                <a:cs typeface="Caveat"/>
                <a:sym typeface="Caveat"/>
              </a:rPr>
              <a:t>ur answer? </a:t>
            </a:r>
            <a:endParaRPr sz="2500">
              <a:latin typeface="Caveat"/>
              <a:ea typeface="Caveat"/>
              <a:cs typeface="Caveat"/>
              <a:sym typeface="Caveat"/>
            </a:endParaRPr>
          </a:p>
        </p:txBody>
      </p:sp>
      <p:sp>
        <p:nvSpPr>
          <p:cNvPr id="239" name="Google Shape;239;p9"/>
          <p:cNvSpPr txBox="1"/>
          <p:nvPr/>
        </p:nvSpPr>
        <p:spPr>
          <a:xfrm>
            <a:off x="-121025" y="-156125"/>
            <a:ext cx="3000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800">
                <a:solidFill>
                  <a:schemeClr val="dk1"/>
                </a:solidFill>
              </a:rPr>
              <a:t>12</a:t>
            </a:r>
            <a:endParaRPr sz="2800">
              <a:solidFill>
                <a:schemeClr val="dk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30"/>
                                        </p:tgtEl>
                                        <p:attrNameLst>
                                          <p:attrName>style.visibility</p:attrName>
                                        </p:attrNameLst>
                                      </p:cBhvr>
                                      <p:to>
                                        <p:strVal val="visible"/>
                                      </p:to>
                                    </p:set>
                                    <p:animEffect filter="fade" transition="in">
                                      <p:cBhvr>
                                        <p:cTn dur="1000"/>
                                        <p:tgtEl>
                                          <p:spTgt spid="230"/>
                                        </p:tgtEl>
                                      </p:cBhvr>
                                    </p:animEffect>
                                  </p:childTnLst>
                                </p:cTn>
                              </p:par>
                              <p:par>
                                <p:cTn fill="hold" nodeType="withEffect" presetClass="entr" presetID="10" presetSubtype="0">
                                  <p:stCondLst>
                                    <p:cond delay="0"/>
                                  </p:stCondLst>
                                  <p:childTnLst>
                                    <p:set>
                                      <p:cBhvr>
                                        <p:cTn dur="1" fill="hold">
                                          <p:stCondLst>
                                            <p:cond delay="0"/>
                                          </p:stCondLst>
                                        </p:cTn>
                                        <p:tgtEl>
                                          <p:spTgt spid="229"/>
                                        </p:tgtEl>
                                        <p:attrNameLst>
                                          <p:attrName>style.visibility</p:attrName>
                                        </p:attrNameLst>
                                      </p:cBhvr>
                                      <p:to>
                                        <p:strVal val="visible"/>
                                      </p:to>
                                    </p:set>
                                    <p:animEffect filter="fade" transition="in">
                                      <p:cBhvr>
                                        <p:cTn dur="1000"/>
                                        <p:tgtEl>
                                          <p:spTgt spid="22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7"/>
                                        </p:tgtEl>
                                        <p:attrNameLst>
                                          <p:attrName>style.visibility</p:attrName>
                                        </p:attrNameLst>
                                      </p:cBhvr>
                                      <p:to>
                                        <p:strVal val="visible"/>
                                      </p:to>
                                    </p:set>
                                    <p:animEffect filter="fade" transition="in">
                                      <p:cBhvr>
                                        <p:cTn dur="2000"/>
                                        <p:tgtEl>
                                          <p:spTgt spid="237"/>
                                        </p:tgtEl>
                                      </p:cBhvr>
                                    </p:animEffect>
                                  </p:childTnLst>
                                </p:cTn>
                              </p:par>
                              <p:par>
                                <p:cTn fill="hold" nodeType="withEffect" presetClass="entr" presetID="10" presetSubtype="0">
                                  <p:stCondLst>
                                    <p:cond delay="0"/>
                                  </p:stCondLst>
                                  <p:childTnLst>
                                    <p:set>
                                      <p:cBhvr>
                                        <p:cTn dur="1" fill="hold">
                                          <p:stCondLst>
                                            <p:cond delay="0"/>
                                          </p:stCondLst>
                                        </p:cTn>
                                        <p:tgtEl>
                                          <p:spTgt spid="228"/>
                                        </p:tgtEl>
                                        <p:attrNameLst>
                                          <p:attrName>style.visibility</p:attrName>
                                        </p:attrNameLst>
                                      </p:cBhvr>
                                      <p:to>
                                        <p:strVal val="visible"/>
                                      </p:to>
                                    </p:set>
                                    <p:animEffect filter="fade" transition="in">
                                      <p:cBhvr>
                                        <p:cTn dur="1000"/>
                                        <p:tgtEl>
                                          <p:spTgt spid="228"/>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231"/>
                                        </p:tgtEl>
                                        <p:attrNameLst>
                                          <p:attrName>style.visibility</p:attrName>
                                        </p:attrNameLst>
                                      </p:cBhvr>
                                      <p:to>
                                        <p:strVal val="visible"/>
                                      </p:to>
                                    </p:set>
                                    <p:animEffect filter="fade" transition="in">
                                      <p:cBhvr>
                                        <p:cTn dur="1000"/>
                                        <p:tgtEl>
                                          <p:spTgt spid="231"/>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233"/>
                                        </p:tgtEl>
                                        <p:attrNameLst>
                                          <p:attrName>style.visibility</p:attrName>
                                        </p:attrNameLst>
                                      </p:cBhvr>
                                      <p:to>
                                        <p:strVal val="visible"/>
                                      </p:to>
                                    </p:set>
                                    <p:animEffect filter="fade" transition="in">
                                      <p:cBhvr>
                                        <p:cTn dur="1000"/>
                                        <p:tgtEl>
                                          <p:spTgt spid="233"/>
                                        </p:tgtEl>
                                      </p:cBhvr>
                                    </p:animEffect>
                                  </p:childTnLst>
                                </p:cTn>
                              </p:par>
                              <p:par>
                                <p:cTn fill="hold" nodeType="withEffect" presetClass="entr" presetID="10" presetSubtype="0">
                                  <p:stCondLst>
                                    <p:cond delay="0"/>
                                  </p:stCondLst>
                                  <p:childTnLst>
                                    <p:set>
                                      <p:cBhvr>
                                        <p:cTn dur="1" fill="hold">
                                          <p:stCondLst>
                                            <p:cond delay="0"/>
                                          </p:stCondLst>
                                        </p:cTn>
                                        <p:tgtEl>
                                          <p:spTgt spid="227"/>
                                        </p:tgtEl>
                                        <p:attrNameLst>
                                          <p:attrName>style.visibility</p:attrName>
                                        </p:attrNameLst>
                                      </p:cBhvr>
                                      <p:to>
                                        <p:strVal val="visible"/>
                                      </p:to>
                                    </p:set>
                                    <p:animEffect filter="fade" transition="in">
                                      <p:cBhvr>
                                        <p:cTn dur="1000"/>
                                        <p:tgtEl>
                                          <p:spTgt spid="227"/>
                                        </p:tgtEl>
                                      </p:cBhvr>
                                    </p:animEffect>
                                  </p:childTnLst>
                                </p:cTn>
                              </p:par>
                              <p:par>
                                <p:cTn fill="hold" nodeType="withEffect" presetClass="entr" presetID="10" presetSubtype="0">
                                  <p:stCondLst>
                                    <p:cond delay="0"/>
                                  </p:stCondLst>
                                  <p:childTnLst>
                                    <p:set>
                                      <p:cBhvr>
                                        <p:cTn dur="1" fill="hold">
                                          <p:stCondLst>
                                            <p:cond delay="0"/>
                                          </p:stCondLst>
                                        </p:cTn>
                                        <p:tgtEl>
                                          <p:spTgt spid="232"/>
                                        </p:tgtEl>
                                        <p:attrNameLst>
                                          <p:attrName>style.visibility</p:attrName>
                                        </p:attrNameLst>
                                      </p:cBhvr>
                                      <p:to>
                                        <p:strVal val="visible"/>
                                      </p:to>
                                    </p:set>
                                    <p:animEffect filter="fade" transition="in">
                                      <p:cBhvr>
                                        <p:cTn dur="1000"/>
                                        <p:tgtEl>
                                          <p:spTgt spid="232"/>
                                        </p:tgtEl>
                                      </p:cBhvr>
                                    </p:animEffect>
                                  </p:childTnLst>
                                </p:cTn>
                              </p:par>
                              <p:par>
                                <p:cTn fill="hold" nodeType="withEffect" presetClass="entr" presetID="10" presetSubtype="0">
                                  <p:stCondLst>
                                    <p:cond delay="0"/>
                                  </p:stCondLst>
                                  <p:childTnLst>
                                    <p:set>
                                      <p:cBhvr>
                                        <p:cTn dur="1" fill="hold">
                                          <p:stCondLst>
                                            <p:cond delay="0"/>
                                          </p:stCondLst>
                                        </p:cTn>
                                        <p:tgtEl>
                                          <p:spTgt spid="234"/>
                                        </p:tgtEl>
                                        <p:attrNameLst>
                                          <p:attrName>style.visibility</p:attrName>
                                        </p:attrNameLst>
                                      </p:cBhvr>
                                      <p:to>
                                        <p:strVal val="visible"/>
                                      </p:to>
                                    </p:set>
                                    <p:animEffect filter="fade" transition="in">
                                      <p:cBhvr>
                                        <p:cTn dur="1000"/>
                                        <p:tgtEl>
                                          <p:spTgt spid="234"/>
                                        </p:tgtEl>
                                      </p:cBhvr>
                                    </p:animEffect>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238"/>
                                        </p:tgtEl>
                                        <p:attrNameLst>
                                          <p:attrName>style.visibility</p:attrName>
                                        </p:attrNameLst>
                                      </p:cBhvr>
                                      <p:to>
                                        <p:strVal val="visible"/>
                                      </p:to>
                                    </p:set>
                                    <p:animEffect filter="fade" transition="in">
                                      <p:cBhvr>
                                        <p:cTn dur="2500"/>
                                        <p:tgtEl>
                                          <p:spTgt spid="238"/>
                                        </p:tgtEl>
                                      </p:cBhvr>
                                    </p:animEffect>
                                  </p:childTnLst>
                                </p:cTn>
                              </p:par>
                            </p:childTnLst>
                          </p:cTn>
                        </p:par>
                        <p:par>
                          <p:cTn fill="hold">
                            <p:stCondLst>
                              <p:cond delay="6500"/>
                            </p:stCondLst>
                            <p:childTnLst>
                              <p:par>
                                <p:cTn fill="hold" nodeType="afterEffect" presetClass="entr" presetID="10" presetSubtype="0">
                                  <p:stCondLst>
                                    <p:cond delay="0"/>
                                  </p:stCondLst>
                                  <p:childTnLst>
                                    <p:set>
                                      <p:cBhvr>
                                        <p:cTn dur="1" fill="hold">
                                          <p:stCondLst>
                                            <p:cond delay="0"/>
                                          </p:stCondLst>
                                        </p:cTn>
                                        <p:tgtEl>
                                          <p:spTgt spid="235"/>
                                        </p:tgtEl>
                                        <p:attrNameLst>
                                          <p:attrName>style.visibility</p:attrName>
                                        </p:attrNameLst>
                                      </p:cBhvr>
                                      <p:to>
                                        <p:strVal val="visible"/>
                                      </p:to>
                                    </p:set>
                                    <p:animEffect filter="fade" transition="in">
                                      <p:cBhvr>
                                        <p:cTn dur="2400"/>
                                        <p:tgtEl>
                                          <p:spTgt spid="235"/>
                                        </p:tgtEl>
                                      </p:cBhvr>
                                    </p:animEffect>
                                  </p:childTnLst>
                                </p:cTn>
                              </p:par>
                            </p:childTnLst>
                          </p:cTn>
                        </p:par>
                        <p:par>
                          <p:cTn fill="hold">
                            <p:stCondLst>
                              <p:cond delay="8900"/>
                            </p:stCondLst>
                            <p:childTnLst>
                              <p:par>
                                <p:cTn fill="hold" nodeType="afterEffect" presetClass="entr" presetID="10" presetSubtype="0">
                                  <p:stCondLst>
                                    <p:cond delay="0"/>
                                  </p:stCondLst>
                                  <p:childTnLst>
                                    <p:set>
                                      <p:cBhvr>
                                        <p:cTn dur="1" fill="hold">
                                          <p:stCondLst>
                                            <p:cond delay="0"/>
                                          </p:stCondLst>
                                        </p:cTn>
                                        <p:tgtEl>
                                          <p:spTgt spid="236"/>
                                        </p:tgtEl>
                                        <p:attrNameLst>
                                          <p:attrName>style.visibility</p:attrName>
                                        </p:attrNameLst>
                                      </p:cBhvr>
                                      <p:to>
                                        <p:strVal val="visible"/>
                                      </p:to>
                                    </p:set>
                                    <p:animEffect filter="fade" transition="in">
                                      <p:cBhvr>
                                        <p:cTn dur="1000"/>
                                        <p:tgtEl>
                                          <p:spTgt spid="23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2"/>
          <p:cNvSpPr/>
          <p:nvPr/>
        </p:nvSpPr>
        <p:spPr>
          <a:xfrm>
            <a:off x="6135675" y="1633175"/>
            <a:ext cx="5997600" cy="4351500"/>
          </a:xfrm>
          <a:prstGeom prst="roundRect">
            <a:avLst>
              <a:gd fmla="val 16667" name="adj"/>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9" name="Google Shape;99;p2"/>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ctr">
              <a:lnSpc>
                <a:spcPct val="115833"/>
              </a:lnSpc>
              <a:spcBef>
                <a:spcPts val="0"/>
              </a:spcBef>
              <a:spcAft>
                <a:spcPts val="800"/>
              </a:spcAft>
              <a:buClr>
                <a:schemeClr val="dk1"/>
              </a:buClr>
              <a:buSzPts val="1100"/>
              <a:buFont typeface="Arial"/>
              <a:buNone/>
            </a:pPr>
            <a:r>
              <a:rPr b="1" lang="en-US" sz="4600">
                <a:latin typeface="Times New Roman"/>
                <a:ea typeface="Times New Roman"/>
                <a:cs typeface="Times New Roman"/>
                <a:sym typeface="Times New Roman"/>
              </a:rPr>
              <a:t>Modern Library Dilemma</a:t>
            </a:r>
            <a:endParaRPr b="1" sz="4600">
              <a:latin typeface="Times New Roman"/>
              <a:ea typeface="Times New Roman"/>
              <a:cs typeface="Times New Roman"/>
              <a:sym typeface="Times New Roman"/>
            </a:endParaRPr>
          </a:p>
        </p:txBody>
      </p:sp>
      <p:sp>
        <p:nvSpPr>
          <p:cNvPr id="100" name="Google Shape;100;p2"/>
          <p:cNvSpPr txBox="1"/>
          <p:nvPr/>
        </p:nvSpPr>
        <p:spPr>
          <a:xfrm>
            <a:off x="9019500" y="6176975"/>
            <a:ext cx="23343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800">
              <a:solidFill>
                <a:schemeClr val="dk1"/>
              </a:solidFill>
            </a:endParaRPr>
          </a:p>
        </p:txBody>
      </p:sp>
      <p:pic>
        <p:nvPicPr>
          <p:cNvPr id="101" name="Google Shape;101;p2"/>
          <p:cNvPicPr preferRelativeResize="0"/>
          <p:nvPr/>
        </p:nvPicPr>
        <p:blipFill>
          <a:blip r:embed="rId3">
            <a:alphaModFix/>
          </a:blip>
          <a:stretch>
            <a:fillRect/>
          </a:stretch>
        </p:blipFill>
        <p:spPr>
          <a:xfrm>
            <a:off x="316350" y="2431469"/>
            <a:ext cx="6261900" cy="3895881"/>
          </a:xfrm>
          <a:prstGeom prst="rect">
            <a:avLst/>
          </a:prstGeom>
          <a:noFill/>
          <a:ln>
            <a:noFill/>
          </a:ln>
          <a:effectLst>
            <a:outerShdw blurRad="57150" rotWithShape="0" algn="bl" dir="5400000" dist="19050">
              <a:srgbClr val="000000">
                <a:alpha val="87000"/>
              </a:srgbClr>
            </a:outerShdw>
          </a:effectLst>
        </p:spPr>
      </p:pic>
      <p:sp>
        <p:nvSpPr>
          <p:cNvPr id="102" name="Google Shape;102;p2"/>
          <p:cNvSpPr txBox="1"/>
          <p:nvPr/>
        </p:nvSpPr>
        <p:spPr>
          <a:xfrm>
            <a:off x="3724550" y="6327350"/>
            <a:ext cx="9292500" cy="461700"/>
          </a:xfrm>
          <a:prstGeom prst="rect">
            <a:avLst/>
          </a:prstGeom>
          <a:noFill/>
          <a:ln>
            <a:noFill/>
          </a:ln>
        </p:spPr>
        <p:txBody>
          <a:bodyPr anchorCtr="0" anchor="ctr" bIns="91425" lIns="91425" spcFirstLastPara="1" rIns="91425" wrap="square" tIns="91425">
            <a:spAutoFit/>
          </a:bodyPr>
          <a:lstStyle/>
          <a:p>
            <a:pPr indent="0" lvl="0" marL="177800" rtl="0" algn="l">
              <a:lnSpc>
                <a:spcPct val="90000"/>
              </a:lnSpc>
              <a:spcBef>
                <a:spcPts val="0"/>
              </a:spcBef>
              <a:spcAft>
                <a:spcPts val="0"/>
              </a:spcAft>
              <a:buClr>
                <a:schemeClr val="dk1"/>
              </a:buClr>
              <a:buSzPts val="2800"/>
              <a:buFont typeface="Arial"/>
              <a:buNone/>
            </a:pPr>
            <a:r>
              <a:rPr lang="en-US" sz="2000">
                <a:solidFill>
                  <a:schemeClr val="dk1"/>
                </a:solidFill>
                <a:latin typeface="Times New Roman"/>
                <a:ea typeface="Times New Roman"/>
                <a:cs typeface="Times New Roman"/>
                <a:sym typeface="Times New Roman"/>
              </a:rPr>
              <a:t>s</a:t>
            </a:r>
            <a:r>
              <a:rPr lang="en-US" sz="1500">
                <a:solidFill>
                  <a:schemeClr val="dk1"/>
                </a:solidFill>
                <a:latin typeface="Times New Roman"/>
                <a:ea typeface="Times New Roman"/>
                <a:cs typeface="Times New Roman"/>
                <a:sym typeface="Times New Roman"/>
              </a:rPr>
              <a:t>ource: Publishers Weekly</a:t>
            </a:r>
            <a:endParaRPr sz="2400">
              <a:solidFill>
                <a:schemeClr val="dk1"/>
              </a:solidFill>
              <a:latin typeface="Times New Roman"/>
              <a:ea typeface="Times New Roman"/>
              <a:cs typeface="Times New Roman"/>
              <a:sym typeface="Times New Roman"/>
            </a:endParaRPr>
          </a:p>
        </p:txBody>
      </p:sp>
      <p:sp>
        <p:nvSpPr>
          <p:cNvPr id="103" name="Google Shape;103;p2"/>
          <p:cNvSpPr txBox="1"/>
          <p:nvPr/>
        </p:nvSpPr>
        <p:spPr>
          <a:xfrm>
            <a:off x="6635975" y="2457125"/>
            <a:ext cx="6438900" cy="3694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700">
                <a:solidFill>
                  <a:schemeClr val="lt2"/>
                </a:solidFill>
                <a:latin typeface="Courier New"/>
                <a:ea typeface="Courier New"/>
                <a:cs typeface="Courier New"/>
                <a:sym typeface="Courier New"/>
              </a:rPr>
              <a:t>Engagement Issues:</a:t>
            </a:r>
            <a:endParaRPr sz="2700">
              <a:solidFill>
                <a:schemeClr val="lt2"/>
              </a:solidFill>
              <a:latin typeface="Courier New"/>
              <a:ea typeface="Courier New"/>
              <a:cs typeface="Courier New"/>
              <a:sym typeface="Courier New"/>
            </a:endParaRPr>
          </a:p>
          <a:p>
            <a:pPr indent="0" lvl="0" marL="0" rtl="0" algn="l">
              <a:spcBef>
                <a:spcPts val="0"/>
              </a:spcBef>
              <a:spcAft>
                <a:spcPts val="0"/>
              </a:spcAft>
              <a:buNone/>
            </a:pPr>
            <a:r>
              <a:rPr lang="en-US" sz="2400">
                <a:solidFill>
                  <a:schemeClr val="lt2"/>
                </a:solidFill>
                <a:latin typeface="Courier New"/>
                <a:ea typeface="Courier New"/>
                <a:cs typeface="Courier New"/>
                <a:sym typeface="Courier New"/>
              </a:rPr>
              <a:t> </a:t>
            </a:r>
            <a:r>
              <a:rPr lang="en-US" sz="2300">
                <a:solidFill>
                  <a:schemeClr val="lt2"/>
                </a:solidFill>
                <a:latin typeface="Courier New"/>
                <a:ea typeface="Courier New"/>
                <a:cs typeface="Courier New"/>
                <a:sym typeface="Courier New"/>
              </a:rPr>
              <a:t>-Visitation Decreasing</a:t>
            </a:r>
            <a:endParaRPr sz="2300">
              <a:solidFill>
                <a:schemeClr val="lt2"/>
              </a:solidFill>
              <a:latin typeface="Courier New"/>
              <a:ea typeface="Courier New"/>
              <a:cs typeface="Courier New"/>
              <a:sym typeface="Courier New"/>
            </a:endParaRPr>
          </a:p>
          <a:p>
            <a:pPr indent="0" lvl="0" marL="0" rtl="0" algn="l">
              <a:spcBef>
                <a:spcPts val="0"/>
              </a:spcBef>
              <a:spcAft>
                <a:spcPts val="0"/>
              </a:spcAft>
              <a:buNone/>
            </a:pPr>
            <a:r>
              <a:rPr lang="en-US" sz="2300">
                <a:solidFill>
                  <a:schemeClr val="lt2"/>
                </a:solidFill>
                <a:latin typeface="Courier New"/>
                <a:ea typeface="Courier New"/>
                <a:cs typeface="Courier New"/>
                <a:sym typeface="Courier New"/>
              </a:rPr>
              <a:t> -Low circulation (</a:t>
            </a:r>
            <a:r>
              <a:rPr i="1" lang="en-US" sz="2300">
                <a:solidFill>
                  <a:schemeClr val="lt2"/>
                </a:solidFill>
                <a:latin typeface="Courier New"/>
                <a:ea typeface="Courier New"/>
                <a:cs typeface="Courier New"/>
                <a:sym typeface="Courier New"/>
              </a:rPr>
              <a:t>borrows</a:t>
            </a:r>
            <a:r>
              <a:rPr lang="en-US" sz="2300">
                <a:solidFill>
                  <a:schemeClr val="lt2"/>
                </a:solidFill>
                <a:latin typeface="Courier New"/>
                <a:ea typeface="Courier New"/>
                <a:cs typeface="Courier New"/>
                <a:sym typeface="Courier New"/>
              </a:rPr>
              <a:t>)</a:t>
            </a:r>
            <a:endParaRPr sz="2300">
              <a:solidFill>
                <a:schemeClr val="lt2"/>
              </a:solidFill>
              <a:latin typeface="Courier New"/>
              <a:ea typeface="Courier New"/>
              <a:cs typeface="Courier New"/>
              <a:sym typeface="Courier New"/>
            </a:endParaRPr>
          </a:p>
          <a:p>
            <a:pPr indent="0" lvl="0" marL="0" rtl="0" algn="l">
              <a:spcBef>
                <a:spcPts val="0"/>
              </a:spcBef>
              <a:spcAft>
                <a:spcPts val="0"/>
              </a:spcAft>
              <a:buNone/>
            </a:pPr>
            <a:r>
              <a:t/>
            </a:r>
            <a:endParaRPr sz="2400">
              <a:solidFill>
                <a:schemeClr val="lt2"/>
              </a:solidFill>
              <a:latin typeface="Courier New"/>
              <a:ea typeface="Courier New"/>
              <a:cs typeface="Courier New"/>
              <a:sym typeface="Courier New"/>
            </a:endParaRPr>
          </a:p>
          <a:p>
            <a:pPr indent="0" lvl="0" marL="0" rtl="0" algn="l">
              <a:spcBef>
                <a:spcPts val="0"/>
              </a:spcBef>
              <a:spcAft>
                <a:spcPts val="0"/>
              </a:spcAft>
              <a:buNone/>
            </a:pPr>
            <a:r>
              <a:rPr lang="en-US" sz="2700">
                <a:solidFill>
                  <a:schemeClr val="lt2"/>
                </a:solidFill>
                <a:latin typeface="Courier New"/>
                <a:ea typeface="Courier New"/>
                <a:cs typeface="Courier New"/>
                <a:sym typeface="Courier New"/>
              </a:rPr>
              <a:t>Operational Challenges:</a:t>
            </a:r>
            <a:endParaRPr sz="2700">
              <a:solidFill>
                <a:schemeClr val="lt2"/>
              </a:solidFill>
              <a:latin typeface="Courier New"/>
              <a:ea typeface="Courier New"/>
              <a:cs typeface="Courier New"/>
              <a:sym typeface="Courier New"/>
            </a:endParaRPr>
          </a:p>
          <a:p>
            <a:pPr indent="0" lvl="0" marL="0" rtl="0" algn="l">
              <a:spcBef>
                <a:spcPts val="0"/>
              </a:spcBef>
              <a:spcAft>
                <a:spcPts val="0"/>
              </a:spcAft>
              <a:buNone/>
            </a:pPr>
            <a:r>
              <a:rPr lang="en-US" sz="2400">
                <a:solidFill>
                  <a:schemeClr val="lt2"/>
                </a:solidFill>
                <a:latin typeface="Courier New"/>
                <a:ea typeface="Courier New"/>
                <a:cs typeface="Courier New"/>
                <a:sym typeface="Courier New"/>
              </a:rPr>
              <a:t> </a:t>
            </a:r>
            <a:r>
              <a:rPr lang="en-US" sz="2300">
                <a:solidFill>
                  <a:schemeClr val="lt2"/>
                </a:solidFill>
                <a:latin typeface="Courier New"/>
                <a:ea typeface="Courier New"/>
                <a:cs typeface="Courier New"/>
                <a:sym typeface="Courier New"/>
              </a:rPr>
              <a:t>-Grant Losses</a:t>
            </a:r>
            <a:endParaRPr sz="2300">
              <a:solidFill>
                <a:schemeClr val="lt2"/>
              </a:solidFill>
              <a:latin typeface="Courier New"/>
              <a:ea typeface="Courier New"/>
              <a:cs typeface="Courier New"/>
              <a:sym typeface="Courier New"/>
            </a:endParaRPr>
          </a:p>
          <a:p>
            <a:pPr indent="0" lvl="0" marL="0" rtl="0" algn="l">
              <a:spcBef>
                <a:spcPts val="0"/>
              </a:spcBef>
              <a:spcAft>
                <a:spcPts val="0"/>
              </a:spcAft>
              <a:buNone/>
            </a:pPr>
            <a:r>
              <a:rPr lang="en-US" sz="2300">
                <a:solidFill>
                  <a:schemeClr val="lt2"/>
                </a:solidFill>
                <a:latin typeface="Courier New"/>
                <a:ea typeface="Courier New"/>
                <a:cs typeface="Courier New"/>
                <a:sym typeface="Courier New"/>
              </a:rPr>
              <a:t> -Lack of online </a:t>
            </a:r>
            <a:r>
              <a:rPr lang="en-US" sz="2300">
                <a:solidFill>
                  <a:schemeClr val="lt2"/>
                </a:solidFill>
                <a:latin typeface="Courier New"/>
                <a:ea typeface="Courier New"/>
                <a:cs typeface="Courier New"/>
                <a:sym typeface="Courier New"/>
              </a:rPr>
              <a:t>accessibility</a:t>
            </a:r>
            <a:endParaRPr sz="2300">
              <a:solidFill>
                <a:schemeClr val="lt2"/>
              </a:solidFill>
              <a:latin typeface="Courier New"/>
              <a:ea typeface="Courier New"/>
              <a:cs typeface="Courier New"/>
              <a:sym typeface="Courier New"/>
            </a:endParaRPr>
          </a:p>
          <a:p>
            <a:pPr indent="0" lvl="0" marL="0" rtl="0" algn="l">
              <a:spcBef>
                <a:spcPts val="0"/>
              </a:spcBef>
              <a:spcAft>
                <a:spcPts val="0"/>
              </a:spcAft>
              <a:buNone/>
            </a:pPr>
            <a:r>
              <a:rPr lang="en-US" sz="2300">
                <a:solidFill>
                  <a:schemeClr val="lt2"/>
                </a:solidFill>
                <a:latin typeface="Courier New"/>
                <a:ea typeface="Courier New"/>
                <a:cs typeface="Courier New"/>
                <a:sym typeface="Courier New"/>
              </a:rPr>
              <a:t> -Manual work overload</a:t>
            </a:r>
            <a:endParaRPr sz="2300">
              <a:solidFill>
                <a:schemeClr val="lt2"/>
              </a:solidFill>
              <a:latin typeface="Courier New"/>
              <a:ea typeface="Courier New"/>
              <a:cs typeface="Courier New"/>
              <a:sym typeface="Courier New"/>
            </a:endParaRPr>
          </a:p>
          <a:p>
            <a:pPr indent="0" lvl="0" marL="0" rtl="0" algn="l">
              <a:spcBef>
                <a:spcPts val="0"/>
              </a:spcBef>
              <a:spcAft>
                <a:spcPts val="0"/>
              </a:spcAft>
              <a:buNone/>
            </a:pPr>
            <a:r>
              <a:t/>
            </a:r>
            <a:endParaRPr sz="3300">
              <a:solidFill>
                <a:schemeClr val="lt2"/>
              </a:solidFill>
              <a:latin typeface="Courier New"/>
              <a:ea typeface="Courier New"/>
              <a:cs typeface="Courier New"/>
              <a:sym typeface="Courier New"/>
            </a:endParaRPr>
          </a:p>
        </p:txBody>
      </p:sp>
      <p:sp>
        <p:nvSpPr>
          <p:cNvPr id="104" name="Google Shape;104;p2"/>
          <p:cNvSpPr txBox="1"/>
          <p:nvPr/>
        </p:nvSpPr>
        <p:spPr>
          <a:xfrm>
            <a:off x="6570525" y="1754375"/>
            <a:ext cx="51279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200">
                <a:solidFill>
                  <a:schemeClr val="lt2"/>
                </a:solidFill>
                <a:latin typeface="Courier New"/>
                <a:ea typeface="Courier New"/>
                <a:cs typeface="Courier New"/>
                <a:sym typeface="Courier New"/>
              </a:rPr>
              <a:t>Defining the problem</a:t>
            </a:r>
            <a:endParaRPr sz="3200">
              <a:solidFill>
                <a:schemeClr val="lt2"/>
              </a:solidFill>
              <a:latin typeface="Courier New"/>
              <a:ea typeface="Courier New"/>
              <a:cs typeface="Courier New"/>
              <a:sym typeface="Courier New"/>
            </a:endParaRPr>
          </a:p>
        </p:txBody>
      </p:sp>
      <p:sp>
        <p:nvSpPr>
          <p:cNvPr id="105" name="Google Shape;105;p2"/>
          <p:cNvSpPr txBox="1"/>
          <p:nvPr/>
        </p:nvSpPr>
        <p:spPr>
          <a:xfrm>
            <a:off x="152400" y="152400"/>
            <a:ext cx="5421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800">
                <a:solidFill>
                  <a:schemeClr val="dk1"/>
                </a:solidFill>
              </a:rPr>
              <a:t>1</a:t>
            </a:r>
            <a:endParaRPr sz="2800">
              <a:solidFill>
                <a:schemeClr val="dk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8">
                                  <p:stCondLst>
                                    <p:cond delay="0"/>
                                  </p:stCondLst>
                                  <p:childTnLst>
                                    <p:set>
                                      <p:cBhvr>
                                        <p:cTn dur="1" fill="hold">
                                          <p:stCondLst>
                                            <p:cond delay="0"/>
                                          </p:stCondLst>
                                        </p:cTn>
                                        <p:tgtEl>
                                          <p:spTgt spid="99"/>
                                        </p:tgtEl>
                                        <p:attrNameLst>
                                          <p:attrName>style.visibility</p:attrName>
                                        </p:attrNameLst>
                                      </p:cBhvr>
                                      <p:to>
                                        <p:strVal val="visible"/>
                                      </p:to>
                                    </p:set>
                                    <p:anim calcmode="lin" valueType="num">
                                      <p:cBhvr additive="base">
                                        <p:cTn dur="1500"/>
                                        <p:tgtEl>
                                          <p:spTgt spid="99"/>
                                        </p:tgtEl>
                                        <p:attrNameLst>
                                          <p:attrName>ppt_x</p:attrName>
                                        </p:attrNameLst>
                                      </p:cBhvr>
                                      <p:tavLst>
                                        <p:tav fmla="" tm="0">
                                          <p:val>
                                            <p:strVal val="#ppt_x-1"/>
                                          </p:val>
                                        </p:tav>
                                        <p:tav fmla="" tm="100000">
                                          <p:val>
                                            <p:strVal val="#ppt_x"/>
                                          </p:val>
                                        </p:tav>
                                      </p:tavLst>
                                    </p:anim>
                                  </p:childTnLst>
                                </p:cTn>
                              </p:par>
                            </p:childTnLst>
                          </p:cTn>
                        </p:par>
                        <p:par>
                          <p:cTn fill="hold">
                            <p:stCondLst>
                              <p:cond delay="1500"/>
                            </p:stCondLst>
                            <p:childTnLst>
                              <p:par>
                                <p:cTn fill="hold" nodeType="afterEffect" presetClass="entr" presetID="2" presetSubtype="2">
                                  <p:stCondLst>
                                    <p:cond delay="0"/>
                                  </p:stCondLst>
                                  <p:childTnLst>
                                    <p:set>
                                      <p:cBhvr>
                                        <p:cTn dur="1" fill="hold">
                                          <p:stCondLst>
                                            <p:cond delay="0"/>
                                          </p:stCondLst>
                                        </p:cTn>
                                        <p:tgtEl>
                                          <p:spTgt spid="98"/>
                                        </p:tgtEl>
                                        <p:attrNameLst>
                                          <p:attrName>style.visibility</p:attrName>
                                        </p:attrNameLst>
                                      </p:cBhvr>
                                      <p:to>
                                        <p:strVal val="visible"/>
                                      </p:to>
                                    </p:set>
                                    <p:anim calcmode="lin" valueType="num">
                                      <p:cBhvr additive="base">
                                        <p:cTn dur="1000"/>
                                        <p:tgtEl>
                                          <p:spTgt spid="98"/>
                                        </p:tgtEl>
                                        <p:attrNameLst>
                                          <p:attrName>ppt_x</p:attrName>
                                        </p:attrNameLst>
                                      </p:cBhvr>
                                      <p:tavLst>
                                        <p:tav fmla="" tm="0">
                                          <p:val>
                                            <p:strVal val="#ppt_x+1"/>
                                          </p:val>
                                        </p:tav>
                                        <p:tav fmla="" tm="100000">
                                          <p:val>
                                            <p:strVal val="#ppt_x"/>
                                          </p:val>
                                        </p:tav>
                                      </p:tavLst>
                                    </p:anim>
                                  </p:childTnLst>
                                </p:cTn>
                              </p:par>
                            </p:childTnLst>
                          </p:cTn>
                        </p:par>
                        <p:par>
                          <p:cTn fill="hold">
                            <p:stCondLst>
                              <p:cond delay="2500"/>
                            </p:stCondLst>
                            <p:childTnLst>
                              <p:par>
                                <p:cTn fill="hold" nodeType="afterEffect" presetClass="entr" presetID="2" presetSubtype="2">
                                  <p:stCondLst>
                                    <p:cond delay="0"/>
                                  </p:stCondLst>
                                  <p:childTnLst>
                                    <p:set>
                                      <p:cBhvr>
                                        <p:cTn dur="1" fill="hold">
                                          <p:stCondLst>
                                            <p:cond delay="0"/>
                                          </p:stCondLst>
                                        </p:cTn>
                                        <p:tgtEl>
                                          <p:spTgt spid="104"/>
                                        </p:tgtEl>
                                        <p:attrNameLst>
                                          <p:attrName>style.visibility</p:attrName>
                                        </p:attrNameLst>
                                      </p:cBhvr>
                                      <p:to>
                                        <p:strVal val="visible"/>
                                      </p:to>
                                    </p:set>
                                    <p:anim calcmode="lin" valueType="num">
                                      <p:cBhvr additive="base">
                                        <p:cTn dur="1000"/>
                                        <p:tgtEl>
                                          <p:spTgt spid="104"/>
                                        </p:tgtEl>
                                        <p:attrNameLst>
                                          <p:attrName>ppt_x</p:attrName>
                                        </p:attrNameLst>
                                      </p:cBhvr>
                                      <p:tavLst>
                                        <p:tav fmla="" tm="0">
                                          <p:val>
                                            <p:strVal val="#ppt_x+1"/>
                                          </p:val>
                                        </p:tav>
                                        <p:tav fmla="" tm="100000">
                                          <p:val>
                                            <p:strVal val="#ppt_x"/>
                                          </p:val>
                                        </p:tav>
                                      </p:tavLst>
                                    </p:anim>
                                  </p:childTnLst>
                                </p:cTn>
                              </p:par>
                            </p:childTnLst>
                          </p:cTn>
                        </p:par>
                        <p:par>
                          <p:cTn fill="hold">
                            <p:stCondLst>
                              <p:cond delay="3500"/>
                            </p:stCondLst>
                            <p:childTnLst>
                              <p:par>
                                <p:cTn fill="hold" nodeType="afterEffect" presetClass="entr" presetID="2" presetSubtype="2">
                                  <p:stCondLst>
                                    <p:cond delay="0"/>
                                  </p:stCondLst>
                                  <p:childTnLst>
                                    <p:set>
                                      <p:cBhvr>
                                        <p:cTn dur="1" fill="hold">
                                          <p:stCondLst>
                                            <p:cond delay="0"/>
                                          </p:stCondLst>
                                        </p:cTn>
                                        <p:tgtEl>
                                          <p:spTgt spid="103">
                                            <p:txEl>
                                              <p:pRg end="0" st="0"/>
                                            </p:txEl>
                                          </p:spTgt>
                                        </p:tgtEl>
                                        <p:attrNameLst>
                                          <p:attrName>style.visibility</p:attrName>
                                        </p:attrNameLst>
                                      </p:cBhvr>
                                      <p:to>
                                        <p:strVal val="visible"/>
                                      </p:to>
                                    </p:set>
                                    <p:anim calcmode="lin" valueType="num">
                                      <p:cBhvr additive="base">
                                        <p:cTn dur="500"/>
                                        <p:tgtEl>
                                          <p:spTgt spid="103">
                                            <p:txEl>
                                              <p:pRg end="0" st="0"/>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4000"/>
                            </p:stCondLst>
                            <p:childTnLst>
                              <p:par>
                                <p:cTn fill="hold" nodeType="afterEffect" presetClass="entr" presetID="2" presetSubtype="2">
                                  <p:stCondLst>
                                    <p:cond delay="0"/>
                                  </p:stCondLst>
                                  <p:childTnLst>
                                    <p:set>
                                      <p:cBhvr>
                                        <p:cTn dur="1" fill="hold">
                                          <p:stCondLst>
                                            <p:cond delay="0"/>
                                          </p:stCondLst>
                                        </p:cTn>
                                        <p:tgtEl>
                                          <p:spTgt spid="103">
                                            <p:txEl>
                                              <p:pRg end="1" st="1"/>
                                            </p:txEl>
                                          </p:spTgt>
                                        </p:tgtEl>
                                        <p:attrNameLst>
                                          <p:attrName>style.visibility</p:attrName>
                                        </p:attrNameLst>
                                      </p:cBhvr>
                                      <p:to>
                                        <p:strVal val="visible"/>
                                      </p:to>
                                    </p:set>
                                    <p:anim calcmode="lin" valueType="num">
                                      <p:cBhvr additive="base">
                                        <p:cTn dur="500"/>
                                        <p:tgtEl>
                                          <p:spTgt spid="103">
                                            <p:txEl>
                                              <p:pRg end="1" st="1"/>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4500"/>
                            </p:stCondLst>
                            <p:childTnLst>
                              <p:par>
                                <p:cTn fill="hold" nodeType="afterEffect" presetClass="entr" presetID="2" presetSubtype="2">
                                  <p:stCondLst>
                                    <p:cond delay="0"/>
                                  </p:stCondLst>
                                  <p:childTnLst>
                                    <p:set>
                                      <p:cBhvr>
                                        <p:cTn dur="1" fill="hold">
                                          <p:stCondLst>
                                            <p:cond delay="0"/>
                                          </p:stCondLst>
                                        </p:cTn>
                                        <p:tgtEl>
                                          <p:spTgt spid="103">
                                            <p:txEl>
                                              <p:pRg end="2" st="2"/>
                                            </p:txEl>
                                          </p:spTgt>
                                        </p:tgtEl>
                                        <p:attrNameLst>
                                          <p:attrName>style.visibility</p:attrName>
                                        </p:attrNameLst>
                                      </p:cBhvr>
                                      <p:to>
                                        <p:strVal val="visible"/>
                                      </p:to>
                                    </p:set>
                                    <p:anim calcmode="lin" valueType="num">
                                      <p:cBhvr additive="base">
                                        <p:cTn dur="500"/>
                                        <p:tgtEl>
                                          <p:spTgt spid="103">
                                            <p:txEl>
                                              <p:pRg end="2" st="2"/>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5000"/>
                            </p:stCondLst>
                            <p:childTnLst>
                              <p:par>
                                <p:cTn fill="hold" nodeType="afterEffect" presetClass="entr" presetID="2" presetSubtype="2">
                                  <p:stCondLst>
                                    <p:cond delay="0"/>
                                  </p:stCondLst>
                                  <p:childTnLst>
                                    <p:set>
                                      <p:cBhvr>
                                        <p:cTn dur="1" fill="hold">
                                          <p:stCondLst>
                                            <p:cond delay="0"/>
                                          </p:stCondLst>
                                        </p:cTn>
                                        <p:tgtEl>
                                          <p:spTgt spid="103">
                                            <p:txEl>
                                              <p:pRg end="3" st="3"/>
                                            </p:txEl>
                                          </p:spTgt>
                                        </p:tgtEl>
                                        <p:attrNameLst>
                                          <p:attrName>style.visibility</p:attrName>
                                        </p:attrNameLst>
                                      </p:cBhvr>
                                      <p:to>
                                        <p:strVal val="visible"/>
                                      </p:to>
                                    </p:set>
                                    <p:anim calcmode="lin" valueType="num">
                                      <p:cBhvr additive="base">
                                        <p:cTn dur="500"/>
                                        <p:tgtEl>
                                          <p:spTgt spid="103">
                                            <p:txEl>
                                              <p:pRg end="3" st="3"/>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5500"/>
                            </p:stCondLst>
                            <p:childTnLst>
                              <p:par>
                                <p:cTn fill="hold" nodeType="afterEffect" presetClass="entr" presetID="2" presetSubtype="2">
                                  <p:stCondLst>
                                    <p:cond delay="0"/>
                                  </p:stCondLst>
                                  <p:childTnLst>
                                    <p:set>
                                      <p:cBhvr>
                                        <p:cTn dur="1" fill="hold">
                                          <p:stCondLst>
                                            <p:cond delay="0"/>
                                          </p:stCondLst>
                                        </p:cTn>
                                        <p:tgtEl>
                                          <p:spTgt spid="103">
                                            <p:txEl>
                                              <p:pRg end="4" st="4"/>
                                            </p:txEl>
                                          </p:spTgt>
                                        </p:tgtEl>
                                        <p:attrNameLst>
                                          <p:attrName>style.visibility</p:attrName>
                                        </p:attrNameLst>
                                      </p:cBhvr>
                                      <p:to>
                                        <p:strVal val="visible"/>
                                      </p:to>
                                    </p:set>
                                    <p:anim calcmode="lin" valueType="num">
                                      <p:cBhvr additive="base">
                                        <p:cTn dur="500"/>
                                        <p:tgtEl>
                                          <p:spTgt spid="103">
                                            <p:txEl>
                                              <p:pRg end="4" st="4"/>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6000"/>
                            </p:stCondLst>
                            <p:childTnLst>
                              <p:par>
                                <p:cTn fill="hold" nodeType="afterEffect" presetClass="entr" presetID="2" presetSubtype="2">
                                  <p:stCondLst>
                                    <p:cond delay="0"/>
                                  </p:stCondLst>
                                  <p:childTnLst>
                                    <p:set>
                                      <p:cBhvr>
                                        <p:cTn dur="1" fill="hold">
                                          <p:stCondLst>
                                            <p:cond delay="0"/>
                                          </p:stCondLst>
                                        </p:cTn>
                                        <p:tgtEl>
                                          <p:spTgt spid="103">
                                            <p:txEl>
                                              <p:pRg end="5" st="5"/>
                                            </p:txEl>
                                          </p:spTgt>
                                        </p:tgtEl>
                                        <p:attrNameLst>
                                          <p:attrName>style.visibility</p:attrName>
                                        </p:attrNameLst>
                                      </p:cBhvr>
                                      <p:to>
                                        <p:strVal val="visible"/>
                                      </p:to>
                                    </p:set>
                                    <p:anim calcmode="lin" valueType="num">
                                      <p:cBhvr additive="base">
                                        <p:cTn dur="500"/>
                                        <p:tgtEl>
                                          <p:spTgt spid="103">
                                            <p:txEl>
                                              <p:pRg end="5" st="5"/>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6500"/>
                            </p:stCondLst>
                            <p:childTnLst>
                              <p:par>
                                <p:cTn fill="hold" nodeType="afterEffect" presetClass="entr" presetID="2" presetSubtype="2">
                                  <p:stCondLst>
                                    <p:cond delay="0"/>
                                  </p:stCondLst>
                                  <p:childTnLst>
                                    <p:set>
                                      <p:cBhvr>
                                        <p:cTn dur="1" fill="hold">
                                          <p:stCondLst>
                                            <p:cond delay="0"/>
                                          </p:stCondLst>
                                        </p:cTn>
                                        <p:tgtEl>
                                          <p:spTgt spid="103">
                                            <p:txEl>
                                              <p:pRg end="6" st="6"/>
                                            </p:txEl>
                                          </p:spTgt>
                                        </p:tgtEl>
                                        <p:attrNameLst>
                                          <p:attrName>style.visibility</p:attrName>
                                        </p:attrNameLst>
                                      </p:cBhvr>
                                      <p:to>
                                        <p:strVal val="visible"/>
                                      </p:to>
                                    </p:set>
                                    <p:anim calcmode="lin" valueType="num">
                                      <p:cBhvr additive="base">
                                        <p:cTn dur="500"/>
                                        <p:tgtEl>
                                          <p:spTgt spid="103">
                                            <p:txEl>
                                              <p:pRg end="6" st="6"/>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7000"/>
                            </p:stCondLst>
                            <p:childTnLst>
                              <p:par>
                                <p:cTn fill="hold" nodeType="afterEffect" presetClass="entr" presetID="2" presetSubtype="2">
                                  <p:stCondLst>
                                    <p:cond delay="0"/>
                                  </p:stCondLst>
                                  <p:childTnLst>
                                    <p:set>
                                      <p:cBhvr>
                                        <p:cTn dur="1" fill="hold">
                                          <p:stCondLst>
                                            <p:cond delay="0"/>
                                          </p:stCondLst>
                                        </p:cTn>
                                        <p:tgtEl>
                                          <p:spTgt spid="103">
                                            <p:txEl>
                                              <p:pRg end="7" st="7"/>
                                            </p:txEl>
                                          </p:spTgt>
                                        </p:tgtEl>
                                        <p:attrNameLst>
                                          <p:attrName>style.visibility</p:attrName>
                                        </p:attrNameLst>
                                      </p:cBhvr>
                                      <p:to>
                                        <p:strVal val="visible"/>
                                      </p:to>
                                    </p:set>
                                    <p:anim calcmode="lin" valueType="num">
                                      <p:cBhvr additive="base">
                                        <p:cTn dur="500"/>
                                        <p:tgtEl>
                                          <p:spTgt spid="103">
                                            <p:txEl>
                                              <p:pRg end="7" st="7"/>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7500"/>
                            </p:stCondLst>
                            <p:childTnLst>
                              <p:par>
                                <p:cTn fill="hold" nodeType="afterEffect" presetClass="entr" presetID="2" presetSubtype="2">
                                  <p:stCondLst>
                                    <p:cond delay="0"/>
                                  </p:stCondLst>
                                  <p:childTnLst>
                                    <p:set>
                                      <p:cBhvr>
                                        <p:cTn dur="1" fill="hold">
                                          <p:stCondLst>
                                            <p:cond delay="0"/>
                                          </p:stCondLst>
                                        </p:cTn>
                                        <p:tgtEl>
                                          <p:spTgt spid="103">
                                            <p:txEl>
                                              <p:pRg end="8" st="8"/>
                                            </p:txEl>
                                          </p:spTgt>
                                        </p:tgtEl>
                                        <p:attrNameLst>
                                          <p:attrName>style.visibility</p:attrName>
                                        </p:attrNameLst>
                                      </p:cBhvr>
                                      <p:to>
                                        <p:strVal val="visible"/>
                                      </p:to>
                                    </p:set>
                                    <p:anim calcmode="lin" valueType="num">
                                      <p:cBhvr additive="base">
                                        <p:cTn dur="500"/>
                                        <p:tgtEl>
                                          <p:spTgt spid="103">
                                            <p:txEl>
                                              <p:pRg end="8" st="8"/>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8000"/>
                            </p:stCondLst>
                            <p:childTnLst>
                              <p:par>
                                <p:cTn fill="hold" nodeType="afterEffect" presetClass="entr" presetID="2" presetSubtype="8">
                                  <p:stCondLst>
                                    <p:cond delay="0"/>
                                  </p:stCondLst>
                                  <p:childTnLst>
                                    <p:set>
                                      <p:cBhvr>
                                        <p:cTn dur="1" fill="hold">
                                          <p:stCondLst>
                                            <p:cond delay="0"/>
                                          </p:stCondLst>
                                        </p:cTn>
                                        <p:tgtEl>
                                          <p:spTgt spid="101"/>
                                        </p:tgtEl>
                                        <p:attrNameLst>
                                          <p:attrName>style.visibility</p:attrName>
                                        </p:attrNameLst>
                                      </p:cBhvr>
                                      <p:to>
                                        <p:strVal val="visible"/>
                                      </p:to>
                                    </p:set>
                                    <p:anim calcmode="lin" valueType="num">
                                      <p:cBhvr additive="base">
                                        <p:cTn dur="1000"/>
                                        <p:tgtEl>
                                          <p:spTgt spid="101"/>
                                        </p:tgtEl>
                                        <p:attrNameLst>
                                          <p:attrName>ppt_x</p:attrName>
                                        </p:attrNameLst>
                                      </p:cBhvr>
                                      <p:tavLst>
                                        <p:tav fmla="" tm="0">
                                          <p:val>
                                            <p:strVal val="#ppt_x-1"/>
                                          </p:val>
                                        </p:tav>
                                        <p:tav fmla="" tm="100000">
                                          <p:val>
                                            <p:strVal val="#ppt_x"/>
                                          </p:val>
                                        </p:tav>
                                      </p:tavLst>
                                    </p:anim>
                                  </p:childTnLst>
                                </p:cTn>
                              </p:par>
                            </p:childTnLst>
                          </p:cTn>
                        </p:par>
                        <p:par>
                          <p:cTn fill="hold">
                            <p:stCondLst>
                              <p:cond delay="9000"/>
                            </p:stCondLst>
                            <p:childTnLst>
                              <p:par>
                                <p:cTn fill="hold" nodeType="afterEffect" presetClass="entr" presetID="10" presetSubtype="0">
                                  <p:stCondLst>
                                    <p:cond delay="0"/>
                                  </p:stCondLst>
                                  <p:childTnLst>
                                    <p:set>
                                      <p:cBhvr>
                                        <p:cTn dur="1" fill="hold">
                                          <p:stCondLst>
                                            <p:cond delay="0"/>
                                          </p:stCondLst>
                                        </p:cTn>
                                        <p:tgtEl>
                                          <p:spTgt spid="102"/>
                                        </p:tgtEl>
                                        <p:attrNameLst>
                                          <p:attrName>style.visibility</p:attrName>
                                        </p:attrNameLst>
                                      </p:cBhvr>
                                      <p:to>
                                        <p:strVal val="visible"/>
                                      </p:to>
                                    </p:set>
                                    <p:animEffect filter="fade" transition="in">
                                      <p:cBhvr>
                                        <p:cTn dur="1000"/>
                                        <p:tgtEl>
                                          <p:spTgt spid="10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102"/>
                                        </p:tgtEl>
                                      </p:cBhvr>
                                    </p:animEffect>
                                    <p:set>
                                      <p:cBhvr>
                                        <p:cTn dur="1" fill="hold">
                                          <p:stCondLst>
                                            <p:cond delay="1000"/>
                                          </p:stCondLst>
                                        </p:cTn>
                                        <p:tgtEl>
                                          <p:spTgt spid="102"/>
                                        </p:tgtEl>
                                        <p:attrNameLst>
                                          <p:attrName>style.visibility</p:attrName>
                                        </p:attrNameLst>
                                      </p:cBhvr>
                                      <p:to>
                                        <p:strVal val="hidden"/>
                                      </p:to>
                                    </p:set>
                                  </p:childTnLst>
                                </p:cTn>
                              </p:par>
                            </p:childTnLst>
                          </p:cTn>
                        </p:par>
                        <p:par>
                          <p:cTn fill="hold">
                            <p:stCondLst>
                              <p:cond delay="1000"/>
                            </p:stCondLst>
                            <p:childTnLst>
                              <p:par>
                                <p:cTn fill="hold" nodeType="afterEffect" presetClass="exit" presetID="2" presetSubtype="8">
                                  <p:stCondLst>
                                    <p:cond delay="0"/>
                                  </p:stCondLst>
                                  <p:childTnLst>
                                    <p:anim calcmode="lin" valueType="num">
                                      <p:cBhvr additive="base">
                                        <p:cTn dur="500"/>
                                        <p:tgtEl>
                                          <p:spTgt spid="101"/>
                                        </p:tgtEl>
                                        <p:attrNameLst>
                                          <p:attrName>ppt_x</p:attrName>
                                        </p:attrNameLst>
                                      </p:cBhvr>
                                      <p:tavLst>
                                        <p:tav fmla="" tm="0">
                                          <p:val>
                                            <p:strVal val="#ppt_x"/>
                                          </p:val>
                                        </p:tav>
                                        <p:tav fmla="" tm="100000">
                                          <p:val>
                                            <p:strVal val="#ppt_x-1"/>
                                          </p:val>
                                        </p:tav>
                                      </p:tavLst>
                                    </p:anim>
                                    <p:set>
                                      <p:cBhvr>
                                        <p:cTn dur="1" fill="hold">
                                          <p:stCondLst>
                                            <p:cond delay="500"/>
                                          </p:stCondLst>
                                        </p:cTn>
                                        <p:tgtEl>
                                          <p:spTgt spid="101"/>
                                        </p:tgtEl>
                                        <p:attrNameLst>
                                          <p:attrName>style.visibility</p:attrName>
                                        </p:attrNameLst>
                                      </p:cBhvr>
                                      <p:to>
                                        <p:strVal val="hidden"/>
                                      </p:to>
                                    </p:set>
                                  </p:childTnLst>
                                </p:cTn>
                              </p:par>
                            </p:childTnLst>
                          </p:cTn>
                        </p:par>
                        <p:par>
                          <p:cTn fill="hold">
                            <p:stCondLst>
                              <p:cond delay="1500"/>
                            </p:stCondLst>
                            <p:childTnLst>
                              <p:par>
                                <p:cTn fill="hold" nodeType="afterEffect" presetClass="exit" presetID="2" presetSubtype="2">
                                  <p:stCondLst>
                                    <p:cond delay="0"/>
                                  </p:stCondLst>
                                  <p:childTnLst>
                                    <p:anim calcmode="lin" valueType="num">
                                      <p:cBhvr additive="base">
                                        <p:cTn dur="500"/>
                                        <p:tgtEl>
                                          <p:spTgt spid="103">
                                            <p:txEl>
                                              <p:pRg end="0" st="0"/>
                                            </p:txEl>
                                          </p:spTgt>
                                        </p:tgtEl>
                                        <p:attrNameLst>
                                          <p:attrName>ppt_x</p:attrName>
                                        </p:attrNameLst>
                                      </p:cBhvr>
                                      <p:tavLst>
                                        <p:tav fmla="" tm="0">
                                          <p:val>
                                            <p:strVal val="#ppt_x"/>
                                          </p:val>
                                        </p:tav>
                                        <p:tav fmla="" tm="100000">
                                          <p:val>
                                            <p:strVal val="#ppt_x+1"/>
                                          </p:val>
                                        </p:tav>
                                      </p:tavLst>
                                    </p:anim>
                                    <p:set>
                                      <p:cBhvr>
                                        <p:cTn dur="1" fill="hold">
                                          <p:stCondLst>
                                            <p:cond delay="500"/>
                                          </p:stCondLst>
                                        </p:cTn>
                                        <p:tgtEl>
                                          <p:spTgt spid="103">
                                            <p:txEl>
                                              <p:pRg end="0" st="0"/>
                                            </p:txEl>
                                          </p:spTgt>
                                        </p:tgtEl>
                                        <p:attrNameLst>
                                          <p:attrName>style.visibility</p:attrName>
                                        </p:attrNameLst>
                                      </p:cBhvr>
                                      <p:to>
                                        <p:strVal val="hidden"/>
                                      </p:to>
                                    </p:set>
                                  </p:childTnLst>
                                </p:cTn>
                              </p:par>
                            </p:childTnLst>
                          </p:cTn>
                        </p:par>
                        <p:par>
                          <p:cTn fill="hold">
                            <p:stCondLst>
                              <p:cond delay="2000"/>
                            </p:stCondLst>
                            <p:childTnLst>
                              <p:par>
                                <p:cTn fill="hold" nodeType="afterEffect" presetClass="exit" presetID="2" presetSubtype="2">
                                  <p:stCondLst>
                                    <p:cond delay="0"/>
                                  </p:stCondLst>
                                  <p:childTnLst>
                                    <p:anim calcmode="lin" valueType="num">
                                      <p:cBhvr additive="base">
                                        <p:cTn dur="500"/>
                                        <p:tgtEl>
                                          <p:spTgt spid="103">
                                            <p:txEl>
                                              <p:pRg end="1" st="1"/>
                                            </p:txEl>
                                          </p:spTgt>
                                        </p:tgtEl>
                                        <p:attrNameLst>
                                          <p:attrName>ppt_x</p:attrName>
                                        </p:attrNameLst>
                                      </p:cBhvr>
                                      <p:tavLst>
                                        <p:tav fmla="" tm="0">
                                          <p:val>
                                            <p:strVal val="#ppt_x"/>
                                          </p:val>
                                        </p:tav>
                                        <p:tav fmla="" tm="100000">
                                          <p:val>
                                            <p:strVal val="#ppt_x+1"/>
                                          </p:val>
                                        </p:tav>
                                      </p:tavLst>
                                    </p:anim>
                                    <p:set>
                                      <p:cBhvr>
                                        <p:cTn dur="1" fill="hold">
                                          <p:stCondLst>
                                            <p:cond delay="500"/>
                                          </p:stCondLst>
                                        </p:cTn>
                                        <p:tgtEl>
                                          <p:spTgt spid="103">
                                            <p:txEl>
                                              <p:pRg end="1" st="1"/>
                                            </p:txEl>
                                          </p:spTgt>
                                        </p:tgtEl>
                                        <p:attrNameLst>
                                          <p:attrName>style.visibility</p:attrName>
                                        </p:attrNameLst>
                                      </p:cBhvr>
                                      <p:to>
                                        <p:strVal val="hidden"/>
                                      </p:to>
                                    </p:set>
                                  </p:childTnLst>
                                </p:cTn>
                              </p:par>
                            </p:childTnLst>
                          </p:cTn>
                        </p:par>
                        <p:par>
                          <p:cTn fill="hold">
                            <p:stCondLst>
                              <p:cond delay="2500"/>
                            </p:stCondLst>
                            <p:childTnLst>
                              <p:par>
                                <p:cTn fill="hold" nodeType="afterEffect" presetClass="exit" presetID="2" presetSubtype="2">
                                  <p:stCondLst>
                                    <p:cond delay="0"/>
                                  </p:stCondLst>
                                  <p:childTnLst>
                                    <p:anim calcmode="lin" valueType="num">
                                      <p:cBhvr additive="base">
                                        <p:cTn dur="500"/>
                                        <p:tgtEl>
                                          <p:spTgt spid="103">
                                            <p:txEl>
                                              <p:pRg end="2" st="2"/>
                                            </p:txEl>
                                          </p:spTgt>
                                        </p:tgtEl>
                                        <p:attrNameLst>
                                          <p:attrName>ppt_x</p:attrName>
                                        </p:attrNameLst>
                                      </p:cBhvr>
                                      <p:tavLst>
                                        <p:tav fmla="" tm="0">
                                          <p:val>
                                            <p:strVal val="#ppt_x"/>
                                          </p:val>
                                        </p:tav>
                                        <p:tav fmla="" tm="100000">
                                          <p:val>
                                            <p:strVal val="#ppt_x+1"/>
                                          </p:val>
                                        </p:tav>
                                      </p:tavLst>
                                    </p:anim>
                                    <p:set>
                                      <p:cBhvr>
                                        <p:cTn dur="1" fill="hold">
                                          <p:stCondLst>
                                            <p:cond delay="500"/>
                                          </p:stCondLst>
                                        </p:cTn>
                                        <p:tgtEl>
                                          <p:spTgt spid="103">
                                            <p:txEl>
                                              <p:pRg end="2" st="2"/>
                                            </p:txEl>
                                          </p:spTgt>
                                        </p:tgtEl>
                                        <p:attrNameLst>
                                          <p:attrName>style.visibility</p:attrName>
                                        </p:attrNameLst>
                                      </p:cBhvr>
                                      <p:to>
                                        <p:strVal val="hidden"/>
                                      </p:to>
                                    </p:set>
                                  </p:childTnLst>
                                </p:cTn>
                              </p:par>
                            </p:childTnLst>
                          </p:cTn>
                        </p:par>
                        <p:par>
                          <p:cTn fill="hold">
                            <p:stCondLst>
                              <p:cond delay="3000"/>
                            </p:stCondLst>
                            <p:childTnLst>
                              <p:par>
                                <p:cTn fill="hold" nodeType="afterEffect" presetClass="exit" presetID="2" presetSubtype="2">
                                  <p:stCondLst>
                                    <p:cond delay="0"/>
                                  </p:stCondLst>
                                  <p:childTnLst>
                                    <p:anim calcmode="lin" valueType="num">
                                      <p:cBhvr additive="base">
                                        <p:cTn dur="500"/>
                                        <p:tgtEl>
                                          <p:spTgt spid="103">
                                            <p:txEl>
                                              <p:pRg end="3" st="3"/>
                                            </p:txEl>
                                          </p:spTgt>
                                        </p:tgtEl>
                                        <p:attrNameLst>
                                          <p:attrName>ppt_x</p:attrName>
                                        </p:attrNameLst>
                                      </p:cBhvr>
                                      <p:tavLst>
                                        <p:tav fmla="" tm="0">
                                          <p:val>
                                            <p:strVal val="#ppt_x"/>
                                          </p:val>
                                        </p:tav>
                                        <p:tav fmla="" tm="100000">
                                          <p:val>
                                            <p:strVal val="#ppt_x+1"/>
                                          </p:val>
                                        </p:tav>
                                      </p:tavLst>
                                    </p:anim>
                                    <p:set>
                                      <p:cBhvr>
                                        <p:cTn dur="1" fill="hold">
                                          <p:stCondLst>
                                            <p:cond delay="500"/>
                                          </p:stCondLst>
                                        </p:cTn>
                                        <p:tgtEl>
                                          <p:spTgt spid="103">
                                            <p:txEl>
                                              <p:pRg end="3" st="3"/>
                                            </p:txEl>
                                          </p:spTgt>
                                        </p:tgtEl>
                                        <p:attrNameLst>
                                          <p:attrName>style.visibility</p:attrName>
                                        </p:attrNameLst>
                                      </p:cBhvr>
                                      <p:to>
                                        <p:strVal val="hidden"/>
                                      </p:to>
                                    </p:set>
                                  </p:childTnLst>
                                </p:cTn>
                              </p:par>
                            </p:childTnLst>
                          </p:cTn>
                        </p:par>
                        <p:par>
                          <p:cTn fill="hold">
                            <p:stCondLst>
                              <p:cond delay="3500"/>
                            </p:stCondLst>
                            <p:childTnLst>
                              <p:par>
                                <p:cTn fill="hold" nodeType="afterEffect" presetClass="exit" presetID="2" presetSubtype="2">
                                  <p:stCondLst>
                                    <p:cond delay="0"/>
                                  </p:stCondLst>
                                  <p:childTnLst>
                                    <p:anim calcmode="lin" valueType="num">
                                      <p:cBhvr additive="base">
                                        <p:cTn dur="500"/>
                                        <p:tgtEl>
                                          <p:spTgt spid="103">
                                            <p:txEl>
                                              <p:pRg end="4" st="4"/>
                                            </p:txEl>
                                          </p:spTgt>
                                        </p:tgtEl>
                                        <p:attrNameLst>
                                          <p:attrName>ppt_x</p:attrName>
                                        </p:attrNameLst>
                                      </p:cBhvr>
                                      <p:tavLst>
                                        <p:tav fmla="" tm="0">
                                          <p:val>
                                            <p:strVal val="#ppt_x"/>
                                          </p:val>
                                        </p:tav>
                                        <p:tav fmla="" tm="100000">
                                          <p:val>
                                            <p:strVal val="#ppt_x+1"/>
                                          </p:val>
                                        </p:tav>
                                      </p:tavLst>
                                    </p:anim>
                                    <p:set>
                                      <p:cBhvr>
                                        <p:cTn dur="1" fill="hold">
                                          <p:stCondLst>
                                            <p:cond delay="500"/>
                                          </p:stCondLst>
                                        </p:cTn>
                                        <p:tgtEl>
                                          <p:spTgt spid="103">
                                            <p:txEl>
                                              <p:pRg end="4" st="4"/>
                                            </p:txEl>
                                          </p:spTgt>
                                        </p:tgtEl>
                                        <p:attrNameLst>
                                          <p:attrName>style.visibility</p:attrName>
                                        </p:attrNameLst>
                                      </p:cBhvr>
                                      <p:to>
                                        <p:strVal val="hidden"/>
                                      </p:to>
                                    </p:set>
                                  </p:childTnLst>
                                </p:cTn>
                              </p:par>
                            </p:childTnLst>
                          </p:cTn>
                        </p:par>
                        <p:par>
                          <p:cTn fill="hold">
                            <p:stCondLst>
                              <p:cond delay="4000"/>
                            </p:stCondLst>
                            <p:childTnLst>
                              <p:par>
                                <p:cTn fill="hold" nodeType="afterEffect" presetClass="exit" presetID="2" presetSubtype="2">
                                  <p:stCondLst>
                                    <p:cond delay="0"/>
                                  </p:stCondLst>
                                  <p:childTnLst>
                                    <p:anim calcmode="lin" valueType="num">
                                      <p:cBhvr additive="base">
                                        <p:cTn dur="500"/>
                                        <p:tgtEl>
                                          <p:spTgt spid="103">
                                            <p:txEl>
                                              <p:pRg end="5" st="5"/>
                                            </p:txEl>
                                          </p:spTgt>
                                        </p:tgtEl>
                                        <p:attrNameLst>
                                          <p:attrName>ppt_x</p:attrName>
                                        </p:attrNameLst>
                                      </p:cBhvr>
                                      <p:tavLst>
                                        <p:tav fmla="" tm="0">
                                          <p:val>
                                            <p:strVal val="#ppt_x"/>
                                          </p:val>
                                        </p:tav>
                                        <p:tav fmla="" tm="100000">
                                          <p:val>
                                            <p:strVal val="#ppt_x+1"/>
                                          </p:val>
                                        </p:tav>
                                      </p:tavLst>
                                    </p:anim>
                                    <p:set>
                                      <p:cBhvr>
                                        <p:cTn dur="1" fill="hold">
                                          <p:stCondLst>
                                            <p:cond delay="500"/>
                                          </p:stCondLst>
                                        </p:cTn>
                                        <p:tgtEl>
                                          <p:spTgt spid="103">
                                            <p:txEl>
                                              <p:pRg end="5" st="5"/>
                                            </p:txEl>
                                          </p:spTgt>
                                        </p:tgtEl>
                                        <p:attrNameLst>
                                          <p:attrName>style.visibility</p:attrName>
                                        </p:attrNameLst>
                                      </p:cBhvr>
                                      <p:to>
                                        <p:strVal val="hidden"/>
                                      </p:to>
                                    </p:set>
                                  </p:childTnLst>
                                </p:cTn>
                              </p:par>
                            </p:childTnLst>
                          </p:cTn>
                        </p:par>
                        <p:par>
                          <p:cTn fill="hold">
                            <p:stCondLst>
                              <p:cond delay="4500"/>
                            </p:stCondLst>
                            <p:childTnLst>
                              <p:par>
                                <p:cTn fill="hold" nodeType="afterEffect" presetClass="exit" presetID="2" presetSubtype="2">
                                  <p:stCondLst>
                                    <p:cond delay="0"/>
                                  </p:stCondLst>
                                  <p:childTnLst>
                                    <p:anim calcmode="lin" valueType="num">
                                      <p:cBhvr additive="base">
                                        <p:cTn dur="500"/>
                                        <p:tgtEl>
                                          <p:spTgt spid="103">
                                            <p:txEl>
                                              <p:pRg end="6" st="6"/>
                                            </p:txEl>
                                          </p:spTgt>
                                        </p:tgtEl>
                                        <p:attrNameLst>
                                          <p:attrName>ppt_x</p:attrName>
                                        </p:attrNameLst>
                                      </p:cBhvr>
                                      <p:tavLst>
                                        <p:tav fmla="" tm="0">
                                          <p:val>
                                            <p:strVal val="#ppt_x"/>
                                          </p:val>
                                        </p:tav>
                                        <p:tav fmla="" tm="100000">
                                          <p:val>
                                            <p:strVal val="#ppt_x+1"/>
                                          </p:val>
                                        </p:tav>
                                      </p:tavLst>
                                    </p:anim>
                                    <p:set>
                                      <p:cBhvr>
                                        <p:cTn dur="1" fill="hold">
                                          <p:stCondLst>
                                            <p:cond delay="500"/>
                                          </p:stCondLst>
                                        </p:cTn>
                                        <p:tgtEl>
                                          <p:spTgt spid="103">
                                            <p:txEl>
                                              <p:pRg end="6" st="6"/>
                                            </p:txEl>
                                          </p:spTgt>
                                        </p:tgtEl>
                                        <p:attrNameLst>
                                          <p:attrName>style.visibility</p:attrName>
                                        </p:attrNameLst>
                                      </p:cBhvr>
                                      <p:to>
                                        <p:strVal val="hidden"/>
                                      </p:to>
                                    </p:set>
                                  </p:childTnLst>
                                </p:cTn>
                              </p:par>
                            </p:childTnLst>
                          </p:cTn>
                        </p:par>
                        <p:par>
                          <p:cTn fill="hold">
                            <p:stCondLst>
                              <p:cond delay="5000"/>
                            </p:stCondLst>
                            <p:childTnLst>
                              <p:par>
                                <p:cTn fill="hold" nodeType="afterEffect" presetClass="exit" presetID="2" presetSubtype="2">
                                  <p:stCondLst>
                                    <p:cond delay="0"/>
                                  </p:stCondLst>
                                  <p:childTnLst>
                                    <p:anim calcmode="lin" valueType="num">
                                      <p:cBhvr additive="base">
                                        <p:cTn dur="500"/>
                                        <p:tgtEl>
                                          <p:spTgt spid="103">
                                            <p:txEl>
                                              <p:pRg end="7" st="7"/>
                                            </p:txEl>
                                          </p:spTgt>
                                        </p:tgtEl>
                                        <p:attrNameLst>
                                          <p:attrName>ppt_x</p:attrName>
                                        </p:attrNameLst>
                                      </p:cBhvr>
                                      <p:tavLst>
                                        <p:tav fmla="" tm="0">
                                          <p:val>
                                            <p:strVal val="#ppt_x"/>
                                          </p:val>
                                        </p:tav>
                                        <p:tav fmla="" tm="100000">
                                          <p:val>
                                            <p:strVal val="#ppt_x+1"/>
                                          </p:val>
                                        </p:tav>
                                      </p:tavLst>
                                    </p:anim>
                                    <p:set>
                                      <p:cBhvr>
                                        <p:cTn dur="1" fill="hold">
                                          <p:stCondLst>
                                            <p:cond delay="500"/>
                                          </p:stCondLst>
                                        </p:cTn>
                                        <p:tgtEl>
                                          <p:spTgt spid="103">
                                            <p:txEl>
                                              <p:pRg end="7" st="7"/>
                                            </p:txEl>
                                          </p:spTgt>
                                        </p:tgtEl>
                                        <p:attrNameLst>
                                          <p:attrName>style.visibility</p:attrName>
                                        </p:attrNameLst>
                                      </p:cBhvr>
                                      <p:to>
                                        <p:strVal val="hidden"/>
                                      </p:to>
                                    </p:set>
                                  </p:childTnLst>
                                </p:cTn>
                              </p:par>
                            </p:childTnLst>
                          </p:cTn>
                        </p:par>
                        <p:par>
                          <p:cTn fill="hold">
                            <p:stCondLst>
                              <p:cond delay="5500"/>
                            </p:stCondLst>
                            <p:childTnLst>
                              <p:par>
                                <p:cTn fill="hold" nodeType="afterEffect" presetClass="exit" presetID="2" presetSubtype="2">
                                  <p:stCondLst>
                                    <p:cond delay="0"/>
                                  </p:stCondLst>
                                  <p:childTnLst>
                                    <p:anim calcmode="lin" valueType="num">
                                      <p:cBhvr additive="base">
                                        <p:cTn dur="500"/>
                                        <p:tgtEl>
                                          <p:spTgt spid="103">
                                            <p:txEl>
                                              <p:pRg end="8" st="8"/>
                                            </p:txEl>
                                          </p:spTgt>
                                        </p:tgtEl>
                                        <p:attrNameLst>
                                          <p:attrName>ppt_x</p:attrName>
                                        </p:attrNameLst>
                                      </p:cBhvr>
                                      <p:tavLst>
                                        <p:tav fmla="" tm="0">
                                          <p:val>
                                            <p:strVal val="#ppt_x"/>
                                          </p:val>
                                        </p:tav>
                                        <p:tav fmla="" tm="100000">
                                          <p:val>
                                            <p:strVal val="#ppt_x+1"/>
                                          </p:val>
                                        </p:tav>
                                      </p:tavLst>
                                    </p:anim>
                                    <p:set>
                                      <p:cBhvr>
                                        <p:cTn dur="1" fill="hold">
                                          <p:stCondLst>
                                            <p:cond delay="500"/>
                                          </p:stCondLst>
                                        </p:cTn>
                                        <p:tgtEl>
                                          <p:spTgt spid="103">
                                            <p:txEl>
                                              <p:pRg end="8" st="8"/>
                                            </p:txEl>
                                          </p:spTgt>
                                        </p:tgtEl>
                                        <p:attrNameLst>
                                          <p:attrName>style.visibility</p:attrName>
                                        </p:attrNameLst>
                                      </p:cBhvr>
                                      <p:to>
                                        <p:strVal val="hidden"/>
                                      </p:to>
                                    </p:set>
                                  </p:childTnLst>
                                </p:cTn>
                              </p:par>
                              <p:par>
                                <p:cTn fill="hold" nodeType="withEffect" presetClass="exit" presetID="2" presetSubtype="2">
                                  <p:stCondLst>
                                    <p:cond delay="0"/>
                                  </p:stCondLst>
                                  <p:childTnLst>
                                    <p:anim calcmode="lin" valueType="num">
                                      <p:cBhvr additive="base">
                                        <p:cTn dur="400"/>
                                        <p:tgtEl>
                                          <p:spTgt spid="104"/>
                                        </p:tgtEl>
                                        <p:attrNameLst>
                                          <p:attrName>ppt_x</p:attrName>
                                        </p:attrNameLst>
                                      </p:cBhvr>
                                      <p:tavLst>
                                        <p:tav fmla="" tm="0">
                                          <p:val>
                                            <p:strVal val="#ppt_x"/>
                                          </p:val>
                                        </p:tav>
                                        <p:tav fmla="" tm="100000">
                                          <p:val>
                                            <p:strVal val="#ppt_x+1"/>
                                          </p:val>
                                        </p:tav>
                                      </p:tavLst>
                                    </p:anim>
                                    <p:set>
                                      <p:cBhvr>
                                        <p:cTn dur="1" fill="hold">
                                          <p:stCondLst>
                                            <p:cond delay="400"/>
                                          </p:stCondLst>
                                        </p:cTn>
                                        <p:tgtEl>
                                          <p:spTgt spid="104"/>
                                        </p:tgtEl>
                                        <p:attrNameLst>
                                          <p:attrName>style.visibility</p:attrName>
                                        </p:attrNameLst>
                                      </p:cBhvr>
                                      <p:to>
                                        <p:strVal val="hidden"/>
                                      </p:to>
                                    </p:set>
                                  </p:childTnLst>
                                </p:cTn>
                              </p:par>
                              <p:par>
                                <p:cTn fill="hold" nodeType="withEffect" presetClass="exit" presetID="2" presetSubtype="2">
                                  <p:stCondLst>
                                    <p:cond delay="0"/>
                                  </p:stCondLst>
                                  <p:childTnLst>
                                    <p:anim calcmode="lin" valueType="num">
                                      <p:cBhvr additive="base">
                                        <p:cTn dur="500"/>
                                        <p:tgtEl>
                                          <p:spTgt spid="98"/>
                                        </p:tgtEl>
                                        <p:attrNameLst>
                                          <p:attrName>ppt_x</p:attrName>
                                        </p:attrNameLst>
                                      </p:cBhvr>
                                      <p:tavLst>
                                        <p:tav fmla="" tm="0">
                                          <p:val>
                                            <p:strVal val="#ppt_x"/>
                                          </p:val>
                                        </p:tav>
                                        <p:tav fmla="" tm="100000">
                                          <p:val>
                                            <p:strVal val="#ppt_x+1"/>
                                          </p:val>
                                        </p:tav>
                                      </p:tavLst>
                                    </p:anim>
                                    <p:set>
                                      <p:cBhvr>
                                        <p:cTn dur="1" fill="hold">
                                          <p:stCondLst>
                                            <p:cond delay="500"/>
                                          </p:stCondLst>
                                        </p:cTn>
                                        <p:tgtEl>
                                          <p:spTgt spid="98"/>
                                        </p:tgtEl>
                                        <p:attrNameLst>
                                          <p:attrName>style.visibility</p:attrName>
                                        </p:attrNameLst>
                                      </p:cBhvr>
                                      <p:to>
                                        <p:strVal val="hidden"/>
                                      </p:to>
                                    </p:set>
                                  </p:childTnLst>
                                </p:cTn>
                              </p:par>
                              <p:par>
                                <p:cTn fill="hold" nodeType="withEffect" presetClass="exit" presetID="2" presetSubtype="8">
                                  <p:stCondLst>
                                    <p:cond delay="0"/>
                                  </p:stCondLst>
                                  <p:childTnLst>
                                    <p:anim calcmode="lin" valueType="num">
                                      <p:cBhvr additive="base">
                                        <p:cTn dur="500"/>
                                        <p:tgtEl>
                                          <p:spTgt spid="99"/>
                                        </p:tgtEl>
                                        <p:attrNameLst>
                                          <p:attrName>ppt_x</p:attrName>
                                        </p:attrNameLst>
                                      </p:cBhvr>
                                      <p:tavLst>
                                        <p:tav fmla="" tm="0">
                                          <p:val>
                                            <p:strVal val="#ppt_x"/>
                                          </p:val>
                                        </p:tav>
                                        <p:tav fmla="" tm="100000">
                                          <p:val>
                                            <p:strVal val="#ppt_x-1"/>
                                          </p:val>
                                        </p:tav>
                                      </p:tavLst>
                                    </p:anim>
                                    <p:set>
                                      <p:cBhvr>
                                        <p:cTn dur="1" fill="hold">
                                          <p:stCondLst>
                                            <p:cond delay="500"/>
                                          </p:stCondLst>
                                        </p:cTn>
                                        <p:tgtEl>
                                          <p:spTgt spid="99"/>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3"/>
          <p:cNvSpPr txBox="1"/>
          <p:nvPr>
            <p:ph type="title"/>
          </p:nvPr>
        </p:nvSpPr>
        <p:spPr>
          <a:xfrm>
            <a:off x="838200" y="41950"/>
            <a:ext cx="10515600" cy="1325700"/>
          </a:xfrm>
          <a:prstGeom prst="rect">
            <a:avLst/>
          </a:prstGeom>
          <a:noFill/>
          <a:ln>
            <a:noFill/>
          </a:ln>
        </p:spPr>
        <p:txBody>
          <a:bodyPr anchorCtr="0" anchor="ctr" bIns="45700" lIns="91425" spcFirstLastPara="1" rIns="91425" wrap="square" tIns="45700">
            <a:normAutofit/>
          </a:bodyPr>
          <a:lstStyle/>
          <a:p>
            <a:pPr indent="0" lvl="0" marL="0" rtl="0" algn="ctr">
              <a:lnSpc>
                <a:spcPct val="115833"/>
              </a:lnSpc>
              <a:spcBef>
                <a:spcPts val="0"/>
              </a:spcBef>
              <a:spcAft>
                <a:spcPts val="800"/>
              </a:spcAft>
              <a:buClr>
                <a:schemeClr val="dk1"/>
              </a:buClr>
              <a:buSzPts val="1100"/>
              <a:buFont typeface="Arial"/>
              <a:buNone/>
            </a:pPr>
            <a:r>
              <a:rPr b="1" lang="en-US" sz="4300">
                <a:latin typeface="Times New Roman"/>
                <a:ea typeface="Times New Roman"/>
                <a:cs typeface="Times New Roman"/>
                <a:sym typeface="Times New Roman"/>
              </a:rPr>
              <a:t>Manual Work Overload</a:t>
            </a:r>
            <a:endParaRPr/>
          </a:p>
        </p:txBody>
      </p:sp>
      <p:sp>
        <p:nvSpPr>
          <p:cNvPr id="112" name="Google Shape;112;p3"/>
          <p:cNvSpPr txBox="1"/>
          <p:nvPr/>
        </p:nvSpPr>
        <p:spPr>
          <a:xfrm>
            <a:off x="382075" y="6226925"/>
            <a:ext cx="37155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400">
                <a:solidFill>
                  <a:schemeClr val="dk1"/>
                </a:solidFill>
                <a:latin typeface="Courier New"/>
                <a:ea typeface="Courier New"/>
                <a:cs typeface="Courier New"/>
                <a:sym typeface="Courier New"/>
              </a:rPr>
              <a:t>ER Diagram</a:t>
            </a:r>
            <a:endParaRPr sz="2400">
              <a:solidFill>
                <a:schemeClr val="dk1"/>
              </a:solidFill>
              <a:latin typeface="Courier New"/>
              <a:ea typeface="Courier New"/>
              <a:cs typeface="Courier New"/>
              <a:sym typeface="Courier New"/>
            </a:endParaRPr>
          </a:p>
        </p:txBody>
      </p:sp>
      <p:pic>
        <p:nvPicPr>
          <p:cNvPr id="113" name="Google Shape;113;p3"/>
          <p:cNvPicPr preferRelativeResize="0"/>
          <p:nvPr/>
        </p:nvPicPr>
        <p:blipFill rotWithShape="1">
          <a:blip r:embed="rId3">
            <a:alphaModFix/>
          </a:blip>
          <a:srcRect b="0" l="2056" r="0" t="0"/>
          <a:stretch/>
        </p:blipFill>
        <p:spPr>
          <a:xfrm>
            <a:off x="7066550" y="1367525"/>
            <a:ext cx="4707176" cy="5225150"/>
          </a:xfrm>
          <a:prstGeom prst="rect">
            <a:avLst/>
          </a:prstGeom>
          <a:noFill/>
          <a:ln cap="flat" cmpd="sng" w="9525">
            <a:solidFill>
              <a:schemeClr val="dk1"/>
            </a:solidFill>
            <a:prstDash val="solid"/>
            <a:round/>
            <a:headEnd len="sm" w="sm" type="none"/>
            <a:tailEnd len="sm" w="sm" type="none"/>
          </a:ln>
        </p:spPr>
      </p:pic>
      <p:sp>
        <p:nvSpPr>
          <p:cNvPr id="114" name="Google Shape;114;p3"/>
          <p:cNvSpPr/>
          <p:nvPr/>
        </p:nvSpPr>
        <p:spPr>
          <a:xfrm>
            <a:off x="5989173" y="3196300"/>
            <a:ext cx="962400" cy="765600"/>
          </a:xfrm>
          <a:prstGeom prst="stripedRightArrow">
            <a:avLst>
              <a:gd fmla="val 50000" name="adj1"/>
              <a:gd fmla="val 50000" name="adj2"/>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15" name="Google Shape;115;p3" title="Screenshot 2025-07-27 193701.png"/>
          <p:cNvPicPr preferRelativeResize="0"/>
          <p:nvPr/>
        </p:nvPicPr>
        <p:blipFill>
          <a:blip r:embed="rId4">
            <a:alphaModFix/>
          </a:blip>
          <a:stretch>
            <a:fillRect/>
          </a:stretch>
        </p:blipFill>
        <p:spPr>
          <a:xfrm>
            <a:off x="265575" y="1539750"/>
            <a:ext cx="5608625" cy="4626449"/>
          </a:xfrm>
          <a:prstGeom prst="rect">
            <a:avLst/>
          </a:prstGeom>
          <a:noFill/>
          <a:ln>
            <a:noFill/>
          </a:ln>
        </p:spPr>
      </p:pic>
      <p:sp>
        <p:nvSpPr>
          <p:cNvPr id="116" name="Google Shape;116;p3"/>
          <p:cNvSpPr txBox="1"/>
          <p:nvPr/>
        </p:nvSpPr>
        <p:spPr>
          <a:xfrm>
            <a:off x="265575" y="1067950"/>
            <a:ext cx="70356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100">
                <a:latin typeface="Caveat"/>
                <a:ea typeface="Caveat"/>
                <a:cs typeface="Caveat"/>
                <a:sym typeface="Caveat"/>
              </a:rPr>
              <a:t>“</a:t>
            </a:r>
            <a:r>
              <a:rPr lang="en-US" sz="2100">
                <a:latin typeface="Caveat"/>
                <a:ea typeface="Caveat"/>
                <a:cs typeface="Caveat"/>
                <a:sym typeface="Caveat"/>
              </a:rPr>
              <a:t>Foundation for all views and queries built upon this normalized model.”</a:t>
            </a:r>
            <a:endParaRPr sz="2100">
              <a:latin typeface="Caveat"/>
              <a:ea typeface="Caveat"/>
              <a:cs typeface="Caveat"/>
              <a:sym typeface="Caveat"/>
            </a:endParaRPr>
          </a:p>
        </p:txBody>
      </p:sp>
      <p:sp>
        <p:nvSpPr>
          <p:cNvPr id="117" name="Google Shape;117;p3"/>
          <p:cNvSpPr txBox="1"/>
          <p:nvPr/>
        </p:nvSpPr>
        <p:spPr>
          <a:xfrm>
            <a:off x="0" y="0"/>
            <a:ext cx="3000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800">
                <a:solidFill>
                  <a:schemeClr val="dk1"/>
                </a:solidFill>
              </a:rPr>
              <a:t>2</a:t>
            </a:r>
            <a:endParaRPr sz="2800">
              <a:solidFill>
                <a:schemeClr val="dk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1">
                                  <p:stCondLst>
                                    <p:cond delay="0"/>
                                  </p:stCondLst>
                                  <p:childTnLst>
                                    <p:set>
                                      <p:cBhvr>
                                        <p:cTn dur="1" fill="hold">
                                          <p:stCondLst>
                                            <p:cond delay="0"/>
                                          </p:stCondLst>
                                        </p:cTn>
                                        <p:tgtEl>
                                          <p:spTgt spid="111"/>
                                        </p:tgtEl>
                                        <p:attrNameLst>
                                          <p:attrName>style.visibility</p:attrName>
                                        </p:attrNameLst>
                                      </p:cBhvr>
                                      <p:to>
                                        <p:strVal val="visible"/>
                                      </p:to>
                                    </p:set>
                                    <p:anim calcmode="lin" valueType="num">
                                      <p:cBhvr additive="base">
                                        <p:cTn dur="1000"/>
                                        <p:tgtEl>
                                          <p:spTgt spid="111"/>
                                        </p:tgtEl>
                                        <p:attrNameLst>
                                          <p:attrName>ppt_y</p:attrName>
                                        </p:attrNameLst>
                                      </p:cBhvr>
                                      <p:tavLst>
                                        <p:tav fmla="" tm="0">
                                          <p:val>
                                            <p:strVal val="#ppt_y-1"/>
                                          </p:val>
                                        </p:tav>
                                        <p:tav fmla="" tm="100000">
                                          <p:val>
                                            <p:strVal val="#ppt_y"/>
                                          </p:val>
                                        </p:tav>
                                      </p:tavLst>
                                    </p:anim>
                                  </p:childTnLst>
                                </p:cTn>
                              </p:par>
                            </p:childTnLst>
                          </p:cTn>
                        </p:par>
                        <p:par>
                          <p:cTn fill="hold">
                            <p:stCondLst>
                              <p:cond delay="1000"/>
                            </p:stCondLst>
                            <p:childTnLst>
                              <p:par>
                                <p:cTn fill="hold" nodeType="afterEffect" presetClass="entr" presetID="2" presetSubtype="8">
                                  <p:stCondLst>
                                    <p:cond delay="0"/>
                                  </p:stCondLst>
                                  <p:childTnLst>
                                    <p:set>
                                      <p:cBhvr>
                                        <p:cTn dur="1" fill="hold">
                                          <p:stCondLst>
                                            <p:cond delay="0"/>
                                          </p:stCondLst>
                                        </p:cTn>
                                        <p:tgtEl>
                                          <p:spTgt spid="116"/>
                                        </p:tgtEl>
                                        <p:attrNameLst>
                                          <p:attrName>style.visibility</p:attrName>
                                        </p:attrNameLst>
                                      </p:cBhvr>
                                      <p:to>
                                        <p:strVal val="visible"/>
                                      </p:to>
                                    </p:set>
                                    <p:anim calcmode="lin" valueType="num">
                                      <p:cBhvr additive="base">
                                        <p:cTn dur="1000"/>
                                        <p:tgtEl>
                                          <p:spTgt spid="116"/>
                                        </p:tgtEl>
                                        <p:attrNameLst>
                                          <p:attrName>ppt_x</p:attrName>
                                        </p:attrNameLst>
                                      </p:cBhvr>
                                      <p:tavLst>
                                        <p:tav fmla="" tm="0">
                                          <p:val>
                                            <p:strVal val="#ppt_x-1"/>
                                          </p:val>
                                        </p:tav>
                                        <p:tav fmla="" tm="100000">
                                          <p:val>
                                            <p:strVal val="#ppt_x"/>
                                          </p:val>
                                        </p:tav>
                                      </p:tavLst>
                                    </p:anim>
                                  </p:childTnLst>
                                </p:cTn>
                              </p:par>
                            </p:childTnLst>
                          </p:cTn>
                        </p:par>
                        <p:par>
                          <p:cTn fill="hold">
                            <p:stCondLst>
                              <p:cond delay="2000"/>
                            </p:stCondLst>
                            <p:childTnLst>
                              <p:par>
                                <p:cTn fill="hold" nodeType="afterEffect" presetClass="entr" presetID="2" presetSubtype="8">
                                  <p:stCondLst>
                                    <p:cond delay="0"/>
                                  </p:stCondLst>
                                  <p:childTnLst>
                                    <p:set>
                                      <p:cBhvr>
                                        <p:cTn dur="1" fill="hold">
                                          <p:stCondLst>
                                            <p:cond delay="0"/>
                                          </p:stCondLst>
                                        </p:cTn>
                                        <p:tgtEl>
                                          <p:spTgt spid="115"/>
                                        </p:tgtEl>
                                        <p:attrNameLst>
                                          <p:attrName>style.visibility</p:attrName>
                                        </p:attrNameLst>
                                      </p:cBhvr>
                                      <p:to>
                                        <p:strVal val="visible"/>
                                      </p:to>
                                    </p:set>
                                    <p:anim calcmode="lin" valueType="num">
                                      <p:cBhvr additive="base">
                                        <p:cTn dur="1000"/>
                                        <p:tgtEl>
                                          <p:spTgt spid="115"/>
                                        </p:tgtEl>
                                        <p:attrNameLst>
                                          <p:attrName>ppt_x</p:attrName>
                                        </p:attrNameLst>
                                      </p:cBhvr>
                                      <p:tavLst>
                                        <p:tav fmla="" tm="0">
                                          <p:val>
                                            <p:strVal val="#ppt_x-1"/>
                                          </p:val>
                                        </p:tav>
                                        <p:tav fmla="" tm="100000">
                                          <p:val>
                                            <p:strVal val="#ppt_x"/>
                                          </p:val>
                                        </p:tav>
                                      </p:tavLst>
                                    </p:anim>
                                  </p:childTnLst>
                                </p:cTn>
                              </p:par>
                            </p:childTnLst>
                          </p:cTn>
                        </p:par>
                        <p:par>
                          <p:cTn fill="hold">
                            <p:stCondLst>
                              <p:cond delay="3000"/>
                            </p:stCondLst>
                            <p:childTnLst>
                              <p:par>
                                <p:cTn fill="hold" nodeType="afterEffect" presetClass="entr" presetID="2" presetSubtype="8">
                                  <p:stCondLst>
                                    <p:cond delay="0"/>
                                  </p:stCondLst>
                                  <p:childTnLst>
                                    <p:set>
                                      <p:cBhvr>
                                        <p:cTn dur="1" fill="hold">
                                          <p:stCondLst>
                                            <p:cond delay="0"/>
                                          </p:stCondLst>
                                        </p:cTn>
                                        <p:tgtEl>
                                          <p:spTgt spid="114"/>
                                        </p:tgtEl>
                                        <p:attrNameLst>
                                          <p:attrName>style.visibility</p:attrName>
                                        </p:attrNameLst>
                                      </p:cBhvr>
                                      <p:to>
                                        <p:strVal val="visible"/>
                                      </p:to>
                                    </p:set>
                                    <p:anim calcmode="lin" valueType="num">
                                      <p:cBhvr additive="base">
                                        <p:cTn dur="1000"/>
                                        <p:tgtEl>
                                          <p:spTgt spid="114"/>
                                        </p:tgtEl>
                                        <p:attrNameLst>
                                          <p:attrName>ppt_x</p:attrName>
                                        </p:attrNameLst>
                                      </p:cBhvr>
                                      <p:tavLst>
                                        <p:tav fmla="" tm="0">
                                          <p:val>
                                            <p:strVal val="#ppt_x-1"/>
                                          </p:val>
                                        </p:tav>
                                        <p:tav fmla="" tm="100000">
                                          <p:val>
                                            <p:strVal val="#ppt_x"/>
                                          </p:val>
                                        </p:tav>
                                      </p:tavLst>
                                    </p:anim>
                                  </p:childTnLst>
                                </p:cTn>
                              </p:par>
                            </p:childTnLst>
                          </p:cTn>
                        </p:par>
                        <p:par>
                          <p:cTn fill="hold">
                            <p:stCondLst>
                              <p:cond delay="4000"/>
                            </p:stCondLst>
                            <p:childTnLst>
                              <p:par>
                                <p:cTn fill="hold" nodeType="afterEffect" presetClass="entr" presetID="2" presetSubtype="8">
                                  <p:stCondLst>
                                    <p:cond delay="0"/>
                                  </p:stCondLst>
                                  <p:childTnLst>
                                    <p:set>
                                      <p:cBhvr>
                                        <p:cTn dur="1" fill="hold">
                                          <p:stCondLst>
                                            <p:cond delay="0"/>
                                          </p:stCondLst>
                                        </p:cTn>
                                        <p:tgtEl>
                                          <p:spTgt spid="113"/>
                                        </p:tgtEl>
                                        <p:attrNameLst>
                                          <p:attrName>style.visibility</p:attrName>
                                        </p:attrNameLst>
                                      </p:cBhvr>
                                      <p:to>
                                        <p:strVal val="visible"/>
                                      </p:to>
                                    </p:set>
                                    <p:anim calcmode="lin" valueType="num">
                                      <p:cBhvr additive="base">
                                        <p:cTn dur="1000"/>
                                        <p:tgtEl>
                                          <p:spTgt spid="113"/>
                                        </p:tgtEl>
                                        <p:attrNameLst>
                                          <p:attrName>ppt_x</p:attrName>
                                        </p:attrNameLst>
                                      </p:cBhvr>
                                      <p:tavLst>
                                        <p:tav fmla="" tm="0">
                                          <p:val>
                                            <p:strVal val="#ppt_x-1"/>
                                          </p:val>
                                        </p:tav>
                                        <p:tav fmla="" tm="100000">
                                          <p:val>
                                            <p:strVal val="#ppt_x"/>
                                          </p:val>
                                        </p:tav>
                                      </p:tavLst>
                                    </p:anim>
                                  </p:childTnLst>
                                </p:cTn>
                              </p:par>
                            </p:childTnLst>
                          </p:cTn>
                        </p:par>
                        <p:par>
                          <p:cTn fill="hold">
                            <p:stCondLst>
                              <p:cond delay="5000"/>
                            </p:stCondLst>
                            <p:childTnLst>
                              <p:par>
                                <p:cTn fill="hold" nodeType="afterEffect" presetClass="entr" presetID="10" presetSubtype="0">
                                  <p:stCondLst>
                                    <p:cond delay="0"/>
                                  </p:stCondLst>
                                  <p:childTnLst>
                                    <p:set>
                                      <p:cBhvr>
                                        <p:cTn dur="1" fill="hold">
                                          <p:stCondLst>
                                            <p:cond delay="0"/>
                                          </p:stCondLst>
                                        </p:cTn>
                                        <p:tgtEl>
                                          <p:spTgt spid="112"/>
                                        </p:tgtEl>
                                        <p:attrNameLst>
                                          <p:attrName>style.visibility</p:attrName>
                                        </p:attrNameLst>
                                      </p:cBhvr>
                                      <p:to>
                                        <p:strVal val="visible"/>
                                      </p:to>
                                    </p:set>
                                    <p:animEffect filter="fade" transition="in">
                                      <p:cBhvr>
                                        <p:cTn dur="1000"/>
                                        <p:tgtEl>
                                          <p:spTgt spid="11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112"/>
                                        </p:tgtEl>
                                      </p:cBhvr>
                                    </p:animEffect>
                                    <p:set>
                                      <p:cBhvr>
                                        <p:cTn dur="1" fill="hold">
                                          <p:stCondLst>
                                            <p:cond delay="500"/>
                                          </p:stCondLst>
                                        </p:cTn>
                                        <p:tgtEl>
                                          <p:spTgt spid="112"/>
                                        </p:tgtEl>
                                        <p:attrNameLst>
                                          <p:attrName>style.visibility</p:attrName>
                                        </p:attrNameLst>
                                      </p:cBhvr>
                                      <p:to>
                                        <p:strVal val="hidden"/>
                                      </p:to>
                                    </p:set>
                                  </p:childTnLst>
                                </p:cTn>
                              </p:par>
                            </p:childTnLst>
                          </p:cTn>
                        </p:par>
                        <p:par>
                          <p:cTn fill="hold">
                            <p:stCondLst>
                              <p:cond delay="500"/>
                            </p:stCondLst>
                            <p:childTnLst>
                              <p:par>
                                <p:cTn fill="hold" nodeType="afterEffect" presetClass="exit" presetID="2" presetSubtype="2">
                                  <p:stCondLst>
                                    <p:cond delay="0"/>
                                  </p:stCondLst>
                                  <p:childTnLst>
                                    <p:anim calcmode="lin" valueType="num">
                                      <p:cBhvr additive="base">
                                        <p:cTn dur="500"/>
                                        <p:tgtEl>
                                          <p:spTgt spid="113"/>
                                        </p:tgtEl>
                                        <p:attrNameLst>
                                          <p:attrName>ppt_x</p:attrName>
                                        </p:attrNameLst>
                                      </p:cBhvr>
                                      <p:tavLst>
                                        <p:tav fmla="" tm="0">
                                          <p:val>
                                            <p:strVal val="#ppt_x"/>
                                          </p:val>
                                        </p:tav>
                                        <p:tav fmla="" tm="100000">
                                          <p:val>
                                            <p:strVal val="#ppt_x+1"/>
                                          </p:val>
                                        </p:tav>
                                      </p:tavLst>
                                    </p:anim>
                                    <p:set>
                                      <p:cBhvr>
                                        <p:cTn dur="1" fill="hold">
                                          <p:stCondLst>
                                            <p:cond delay="500"/>
                                          </p:stCondLst>
                                        </p:cTn>
                                        <p:tgtEl>
                                          <p:spTgt spid="113"/>
                                        </p:tgtEl>
                                        <p:attrNameLst>
                                          <p:attrName>style.visibility</p:attrName>
                                        </p:attrNameLst>
                                      </p:cBhvr>
                                      <p:to>
                                        <p:strVal val="hidden"/>
                                      </p:to>
                                    </p:set>
                                  </p:childTnLst>
                                </p:cTn>
                              </p:par>
                            </p:childTnLst>
                          </p:cTn>
                        </p:par>
                        <p:par>
                          <p:cTn fill="hold">
                            <p:stCondLst>
                              <p:cond delay="1000"/>
                            </p:stCondLst>
                            <p:childTnLst>
                              <p:par>
                                <p:cTn fill="hold" nodeType="afterEffect" presetClass="exit" presetID="2" presetSubtype="2">
                                  <p:stCondLst>
                                    <p:cond delay="0"/>
                                  </p:stCondLst>
                                  <p:childTnLst>
                                    <p:anim calcmode="lin" valueType="num">
                                      <p:cBhvr additive="base">
                                        <p:cTn dur="500"/>
                                        <p:tgtEl>
                                          <p:spTgt spid="114"/>
                                        </p:tgtEl>
                                        <p:attrNameLst>
                                          <p:attrName>ppt_x</p:attrName>
                                        </p:attrNameLst>
                                      </p:cBhvr>
                                      <p:tavLst>
                                        <p:tav fmla="" tm="0">
                                          <p:val>
                                            <p:strVal val="#ppt_x"/>
                                          </p:val>
                                        </p:tav>
                                        <p:tav fmla="" tm="100000">
                                          <p:val>
                                            <p:strVal val="#ppt_x+1"/>
                                          </p:val>
                                        </p:tav>
                                      </p:tavLst>
                                    </p:anim>
                                    <p:set>
                                      <p:cBhvr>
                                        <p:cTn dur="1" fill="hold">
                                          <p:stCondLst>
                                            <p:cond delay="500"/>
                                          </p:stCondLst>
                                        </p:cTn>
                                        <p:tgtEl>
                                          <p:spTgt spid="114"/>
                                        </p:tgtEl>
                                        <p:attrNameLst>
                                          <p:attrName>style.visibility</p:attrName>
                                        </p:attrNameLst>
                                      </p:cBhvr>
                                      <p:to>
                                        <p:strVal val="hidden"/>
                                      </p:to>
                                    </p:set>
                                  </p:childTnLst>
                                </p:cTn>
                              </p:par>
                            </p:childTnLst>
                          </p:cTn>
                        </p:par>
                        <p:par>
                          <p:cTn fill="hold">
                            <p:stCondLst>
                              <p:cond delay="1500"/>
                            </p:stCondLst>
                            <p:childTnLst>
                              <p:par>
                                <p:cTn fill="hold" nodeType="afterEffect" presetClass="exit" presetID="2" presetSubtype="2">
                                  <p:stCondLst>
                                    <p:cond delay="0"/>
                                  </p:stCondLst>
                                  <p:childTnLst>
                                    <p:anim calcmode="lin" valueType="num">
                                      <p:cBhvr additive="base">
                                        <p:cTn dur="1000"/>
                                        <p:tgtEl>
                                          <p:spTgt spid="115"/>
                                        </p:tgtEl>
                                        <p:attrNameLst>
                                          <p:attrName>ppt_x</p:attrName>
                                        </p:attrNameLst>
                                      </p:cBhvr>
                                      <p:tavLst>
                                        <p:tav fmla="" tm="0">
                                          <p:val>
                                            <p:strVal val="#ppt_x"/>
                                          </p:val>
                                        </p:tav>
                                        <p:tav fmla="" tm="100000">
                                          <p:val>
                                            <p:strVal val="#ppt_x+1"/>
                                          </p:val>
                                        </p:tav>
                                      </p:tavLst>
                                    </p:anim>
                                    <p:set>
                                      <p:cBhvr>
                                        <p:cTn dur="1" fill="hold">
                                          <p:stCondLst>
                                            <p:cond delay="1000"/>
                                          </p:stCondLst>
                                        </p:cTn>
                                        <p:tgtEl>
                                          <p:spTgt spid="115"/>
                                        </p:tgtEl>
                                        <p:attrNameLst>
                                          <p:attrName>style.visibility</p:attrName>
                                        </p:attrNameLst>
                                      </p:cBhvr>
                                      <p:to>
                                        <p:strVal val="hidden"/>
                                      </p:to>
                                    </p:set>
                                  </p:childTnLst>
                                </p:cTn>
                              </p:par>
                            </p:childTnLst>
                          </p:cTn>
                        </p:par>
                        <p:par>
                          <p:cTn fill="hold">
                            <p:stCondLst>
                              <p:cond delay="2500"/>
                            </p:stCondLst>
                            <p:childTnLst>
                              <p:par>
                                <p:cTn fill="hold" nodeType="afterEffect" presetClass="exit" presetID="2" presetSubtype="8">
                                  <p:stCondLst>
                                    <p:cond delay="0"/>
                                  </p:stCondLst>
                                  <p:childTnLst>
                                    <p:anim calcmode="lin" valueType="num">
                                      <p:cBhvr additive="base">
                                        <p:cTn dur="500"/>
                                        <p:tgtEl>
                                          <p:spTgt spid="116"/>
                                        </p:tgtEl>
                                        <p:attrNameLst>
                                          <p:attrName>ppt_x</p:attrName>
                                        </p:attrNameLst>
                                      </p:cBhvr>
                                      <p:tavLst>
                                        <p:tav fmla="" tm="0">
                                          <p:val>
                                            <p:strVal val="#ppt_x"/>
                                          </p:val>
                                        </p:tav>
                                        <p:tav fmla="" tm="100000">
                                          <p:val>
                                            <p:strVal val="#ppt_x-1"/>
                                          </p:val>
                                        </p:tav>
                                      </p:tavLst>
                                    </p:anim>
                                    <p:set>
                                      <p:cBhvr>
                                        <p:cTn dur="1" fill="hold">
                                          <p:stCondLst>
                                            <p:cond delay="500"/>
                                          </p:stCondLst>
                                        </p:cTn>
                                        <p:tgtEl>
                                          <p:spTgt spid="116"/>
                                        </p:tgtEl>
                                        <p:attrNameLst>
                                          <p:attrName>style.visibility</p:attrName>
                                        </p:attrNameLst>
                                      </p:cBhvr>
                                      <p:to>
                                        <p:strVal val="hidden"/>
                                      </p:to>
                                    </p:set>
                                  </p:childTnLst>
                                </p:cTn>
                              </p:par>
                            </p:childTnLst>
                          </p:cTn>
                        </p:par>
                        <p:par>
                          <p:cTn fill="hold">
                            <p:stCondLst>
                              <p:cond delay="3000"/>
                            </p:stCondLst>
                            <p:childTnLst>
                              <p:par>
                                <p:cTn fill="hold" nodeType="afterEffect" presetClass="exit" presetID="2" presetSubtype="1">
                                  <p:stCondLst>
                                    <p:cond delay="0"/>
                                  </p:stCondLst>
                                  <p:childTnLst>
                                    <p:anim calcmode="lin" valueType="num">
                                      <p:cBhvr additive="base">
                                        <p:cTn dur="600"/>
                                        <p:tgtEl>
                                          <p:spTgt spid="111"/>
                                        </p:tgtEl>
                                        <p:attrNameLst>
                                          <p:attrName>ppt_y</p:attrName>
                                        </p:attrNameLst>
                                      </p:cBhvr>
                                      <p:tavLst>
                                        <p:tav fmla="" tm="0">
                                          <p:val>
                                            <p:strVal val="#ppt_y"/>
                                          </p:val>
                                        </p:tav>
                                        <p:tav fmla="" tm="100000">
                                          <p:val>
                                            <p:strVal val="#ppt_y-1"/>
                                          </p:val>
                                        </p:tav>
                                      </p:tavLst>
                                    </p:anim>
                                    <p:set>
                                      <p:cBhvr>
                                        <p:cTn dur="1" fill="hold">
                                          <p:stCondLst>
                                            <p:cond delay="600"/>
                                          </p:stCondLst>
                                        </p:cTn>
                                        <p:tgtEl>
                                          <p:spTgt spid="111"/>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8"/>
          <p:cNvSpPr/>
          <p:nvPr/>
        </p:nvSpPr>
        <p:spPr>
          <a:xfrm>
            <a:off x="367550" y="1556100"/>
            <a:ext cx="5582400" cy="1832700"/>
          </a:xfrm>
          <a:prstGeom prst="roundRect">
            <a:avLst>
              <a:gd fmla="val 16667" name="adj"/>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4" name="Google Shape;124;p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4400"/>
              <a:buFont typeface="Times New Roman"/>
              <a:buNone/>
            </a:pPr>
            <a:r>
              <a:rPr b="1" lang="en-US" sz="4300">
                <a:latin typeface="Times New Roman"/>
                <a:ea typeface="Times New Roman"/>
                <a:cs typeface="Times New Roman"/>
                <a:sym typeface="Times New Roman"/>
              </a:rPr>
              <a:t>Normalization Documentation</a:t>
            </a:r>
            <a:endParaRPr b="1" sz="4300">
              <a:latin typeface="Times New Roman"/>
              <a:ea typeface="Times New Roman"/>
              <a:cs typeface="Times New Roman"/>
              <a:sym typeface="Times New Roman"/>
            </a:endParaRPr>
          </a:p>
        </p:txBody>
      </p:sp>
      <p:sp>
        <p:nvSpPr>
          <p:cNvPr id="125" name="Google Shape;125;p8"/>
          <p:cNvSpPr txBox="1"/>
          <p:nvPr>
            <p:ph idx="1" type="body"/>
          </p:nvPr>
        </p:nvSpPr>
        <p:spPr>
          <a:xfrm>
            <a:off x="434100" y="1796550"/>
            <a:ext cx="5454900" cy="1832700"/>
          </a:xfrm>
          <a:prstGeom prst="rect">
            <a:avLst/>
          </a:prstGeom>
          <a:noFill/>
          <a:ln>
            <a:noFill/>
          </a:ln>
        </p:spPr>
        <p:txBody>
          <a:bodyPr anchorCtr="0" anchor="t" bIns="45700" lIns="91425" spcFirstLastPara="1" rIns="91425" wrap="square" tIns="45700">
            <a:normAutofit fontScale="85000" lnSpcReduction="10000"/>
          </a:bodyPr>
          <a:lstStyle/>
          <a:p>
            <a:pPr indent="-406717" lvl="0" marL="457200" rtl="0" algn="l">
              <a:lnSpc>
                <a:spcPct val="90000"/>
              </a:lnSpc>
              <a:spcBef>
                <a:spcPts val="0"/>
              </a:spcBef>
              <a:spcAft>
                <a:spcPts val="0"/>
              </a:spcAft>
              <a:buClr>
                <a:schemeClr val="lt2"/>
              </a:buClr>
              <a:buSzPct val="100000"/>
              <a:buFont typeface="Courier New"/>
              <a:buChar char="-"/>
            </a:pPr>
            <a:r>
              <a:rPr lang="en-US" sz="3300">
                <a:solidFill>
                  <a:schemeClr val="lt2"/>
                </a:solidFill>
                <a:latin typeface="Courier New"/>
                <a:ea typeface="Courier New"/>
                <a:cs typeface="Courier New"/>
                <a:sym typeface="Courier New"/>
              </a:rPr>
              <a:t>Easy to follow</a:t>
            </a:r>
            <a:endParaRPr sz="3300">
              <a:solidFill>
                <a:schemeClr val="lt2"/>
              </a:solidFill>
              <a:latin typeface="Courier New"/>
              <a:ea typeface="Courier New"/>
              <a:cs typeface="Courier New"/>
              <a:sym typeface="Courier New"/>
            </a:endParaRPr>
          </a:p>
          <a:p>
            <a:pPr indent="-406717" lvl="0" marL="457200" rtl="0" algn="l">
              <a:lnSpc>
                <a:spcPct val="90000"/>
              </a:lnSpc>
              <a:spcBef>
                <a:spcPts val="0"/>
              </a:spcBef>
              <a:spcAft>
                <a:spcPts val="0"/>
              </a:spcAft>
              <a:buClr>
                <a:schemeClr val="lt2"/>
              </a:buClr>
              <a:buSzPct val="100000"/>
              <a:buFont typeface="Courier New"/>
              <a:buChar char="-"/>
            </a:pPr>
            <a:r>
              <a:rPr lang="en-US" sz="3300">
                <a:solidFill>
                  <a:schemeClr val="lt2"/>
                </a:solidFill>
                <a:latin typeface="Courier New"/>
                <a:ea typeface="Courier New"/>
                <a:cs typeface="Courier New"/>
                <a:sym typeface="Courier New"/>
              </a:rPr>
              <a:t>Cost-saving foundation</a:t>
            </a:r>
            <a:endParaRPr sz="3300">
              <a:solidFill>
                <a:schemeClr val="lt2"/>
              </a:solidFill>
              <a:latin typeface="Courier New"/>
              <a:ea typeface="Courier New"/>
              <a:cs typeface="Courier New"/>
              <a:sym typeface="Courier New"/>
            </a:endParaRPr>
          </a:p>
          <a:p>
            <a:pPr indent="-406717" lvl="0" marL="457200" rtl="0" algn="l">
              <a:lnSpc>
                <a:spcPct val="90000"/>
              </a:lnSpc>
              <a:spcBef>
                <a:spcPts val="0"/>
              </a:spcBef>
              <a:spcAft>
                <a:spcPts val="0"/>
              </a:spcAft>
              <a:buClr>
                <a:schemeClr val="lt2"/>
              </a:buClr>
              <a:buSzPct val="100000"/>
              <a:buFont typeface="Courier New"/>
              <a:buChar char="-"/>
            </a:pPr>
            <a:r>
              <a:rPr lang="en-US" sz="3300">
                <a:solidFill>
                  <a:schemeClr val="lt2"/>
                </a:solidFill>
                <a:latin typeface="Courier New"/>
                <a:ea typeface="Courier New"/>
                <a:cs typeface="Courier New"/>
                <a:sym typeface="Courier New"/>
              </a:rPr>
              <a:t>Long term maintainability </a:t>
            </a:r>
            <a:endParaRPr sz="3300">
              <a:solidFill>
                <a:schemeClr val="lt2"/>
              </a:solidFill>
              <a:latin typeface="Courier New"/>
              <a:ea typeface="Courier New"/>
              <a:cs typeface="Courier New"/>
              <a:sym typeface="Courier New"/>
            </a:endParaRPr>
          </a:p>
          <a:p>
            <a:pPr indent="0" lvl="0" marL="457200" rtl="0" algn="l">
              <a:lnSpc>
                <a:spcPct val="90000"/>
              </a:lnSpc>
              <a:spcBef>
                <a:spcPts val="0"/>
              </a:spcBef>
              <a:spcAft>
                <a:spcPts val="0"/>
              </a:spcAft>
              <a:buNone/>
            </a:pPr>
            <a:r>
              <a:t/>
            </a:r>
            <a:endParaRPr>
              <a:solidFill>
                <a:schemeClr val="lt2"/>
              </a:solidFill>
              <a:latin typeface="Courier New"/>
              <a:ea typeface="Courier New"/>
              <a:cs typeface="Courier New"/>
              <a:sym typeface="Courier New"/>
            </a:endParaRPr>
          </a:p>
        </p:txBody>
      </p:sp>
      <p:pic>
        <p:nvPicPr>
          <p:cNvPr id="126" name="Google Shape;126;p8"/>
          <p:cNvPicPr preferRelativeResize="0"/>
          <p:nvPr/>
        </p:nvPicPr>
        <p:blipFill>
          <a:blip r:embed="rId3">
            <a:alphaModFix/>
          </a:blip>
          <a:stretch>
            <a:fillRect/>
          </a:stretch>
        </p:blipFill>
        <p:spPr>
          <a:xfrm>
            <a:off x="677300" y="3629250"/>
            <a:ext cx="10837400" cy="2774900"/>
          </a:xfrm>
          <a:prstGeom prst="rect">
            <a:avLst/>
          </a:prstGeom>
          <a:noFill/>
          <a:ln>
            <a:noFill/>
          </a:ln>
        </p:spPr>
      </p:pic>
      <p:sp>
        <p:nvSpPr>
          <p:cNvPr id="127" name="Google Shape;127;p8"/>
          <p:cNvSpPr txBox="1"/>
          <p:nvPr/>
        </p:nvSpPr>
        <p:spPr>
          <a:xfrm>
            <a:off x="0" y="0"/>
            <a:ext cx="3000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800">
                <a:solidFill>
                  <a:schemeClr val="dk1"/>
                </a:solidFill>
              </a:rPr>
              <a:t>3</a:t>
            </a:r>
            <a:endParaRPr sz="2800">
              <a:solidFill>
                <a:schemeClr val="dk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1">
                                  <p:stCondLst>
                                    <p:cond delay="0"/>
                                  </p:stCondLst>
                                  <p:childTnLst>
                                    <p:set>
                                      <p:cBhvr>
                                        <p:cTn dur="1" fill="hold">
                                          <p:stCondLst>
                                            <p:cond delay="0"/>
                                          </p:stCondLst>
                                        </p:cTn>
                                        <p:tgtEl>
                                          <p:spTgt spid="124"/>
                                        </p:tgtEl>
                                        <p:attrNameLst>
                                          <p:attrName>style.visibility</p:attrName>
                                        </p:attrNameLst>
                                      </p:cBhvr>
                                      <p:to>
                                        <p:strVal val="visible"/>
                                      </p:to>
                                    </p:set>
                                    <p:anim calcmode="lin" valueType="num">
                                      <p:cBhvr additive="base">
                                        <p:cTn dur="1000"/>
                                        <p:tgtEl>
                                          <p:spTgt spid="124"/>
                                        </p:tgtEl>
                                        <p:attrNameLst>
                                          <p:attrName>ppt_y</p:attrName>
                                        </p:attrNameLst>
                                      </p:cBhvr>
                                      <p:tavLst>
                                        <p:tav fmla="" tm="0">
                                          <p:val>
                                            <p:strVal val="#ppt_y-1"/>
                                          </p:val>
                                        </p:tav>
                                        <p:tav fmla="" tm="100000">
                                          <p:val>
                                            <p:strVal val="#ppt_y"/>
                                          </p:val>
                                        </p:tav>
                                      </p:tavLst>
                                    </p:anim>
                                  </p:childTnLst>
                                </p:cTn>
                              </p:par>
                            </p:childTnLst>
                          </p:cTn>
                        </p:par>
                        <p:par>
                          <p:cTn fill="hold">
                            <p:stCondLst>
                              <p:cond delay="1000"/>
                            </p:stCondLst>
                            <p:childTnLst>
                              <p:par>
                                <p:cTn fill="hold" nodeType="afterEffect" presetClass="entr" presetID="2" presetSubtype="8">
                                  <p:stCondLst>
                                    <p:cond delay="0"/>
                                  </p:stCondLst>
                                  <p:childTnLst>
                                    <p:set>
                                      <p:cBhvr>
                                        <p:cTn dur="1" fill="hold">
                                          <p:stCondLst>
                                            <p:cond delay="0"/>
                                          </p:stCondLst>
                                        </p:cTn>
                                        <p:tgtEl>
                                          <p:spTgt spid="123"/>
                                        </p:tgtEl>
                                        <p:attrNameLst>
                                          <p:attrName>style.visibility</p:attrName>
                                        </p:attrNameLst>
                                      </p:cBhvr>
                                      <p:to>
                                        <p:strVal val="visible"/>
                                      </p:to>
                                    </p:set>
                                    <p:anim calcmode="lin" valueType="num">
                                      <p:cBhvr additive="base">
                                        <p:cTn dur="1000"/>
                                        <p:tgtEl>
                                          <p:spTgt spid="123"/>
                                        </p:tgtEl>
                                        <p:attrNameLst>
                                          <p:attrName>ppt_x</p:attrName>
                                        </p:attrNameLst>
                                      </p:cBhvr>
                                      <p:tavLst>
                                        <p:tav fmla="" tm="0">
                                          <p:val>
                                            <p:strVal val="#ppt_x-1"/>
                                          </p:val>
                                        </p:tav>
                                        <p:tav fmla="" tm="100000">
                                          <p:val>
                                            <p:strVal val="#ppt_x"/>
                                          </p:val>
                                        </p:tav>
                                      </p:tavLst>
                                    </p:anim>
                                  </p:childTnLst>
                                </p:cTn>
                              </p:par>
                            </p:childTnLst>
                          </p:cTn>
                        </p:par>
                        <p:par>
                          <p:cTn fill="hold">
                            <p:stCondLst>
                              <p:cond delay="2000"/>
                            </p:stCondLst>
                            <p:childTnLst>
                              <p:par>
                                <p:cTn fill="hold" nodeType="afterEffect" presetClass="entr" presetID="2" presetSubtype="2">
                                  <p:stCondLst>
                                    <p:cond delay="0"/>
                                  </p:stCondLst>
                                  <p:childTnLst>
                                    <p:set>
                                      <p:cBhvr>
                                        <p:cTn dur="1" fill="hold">
                                          <p:stCondLst>
                                            <p:cond delay="0"/>
                                          </p:stCondLst>
                                        </p:cTn>
                                        <p:tgtEl>
                                          <p:spTgt spid="125">
                                            <p:txEl>
                                              <p:pRg end="0" st="0"/>
                                            </p:txEl>
                                          </p:spTgt>
                                        </p:tgtEl>
                                        <p:attrNameLst>
                                          <p:attrName>style.visibility</p:attrName>
                                        </p:attrNameLst>
                                      </p:cBhvr>
                                      <p:to>
                                        <p:strVal val="visible"/>
                                      </p:to>
                                    </p:set>
                                    <p:anim calcmode="lin" valueType="num">
                                      <p:cBhvr additive="base">
                                        <p:cTn dur="1000"/>
                                        <p:tgtEl>
                                          <p:spTgt spid="125">
                                            <p:txEl>
                                              <p:pRg end="0" st="0"/>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3000"/>
                            </p:stCondLst>
                            <p:childTnLst>
                              <p:par>
                                <p:cTn fill="hold" nodeType="afterEffect" presetClass="entr" presetID="2" presetSubtype="2">
                                  <p:stCondLst>
                                    <p:cond delay="0"/>
                                  </p:stCondLst>
                                  <p:childTnLst>
                                    <p:set>
                                      <p:cBhvr>
                                        <p:cTn dur="1" fill="hold">
                                          <p:stCondLst>
                                            <p:cond delay="0"/>
                                          </p:stCondLst>
                                        </p:cTn>
                                        <p:tgtEl>
                                          <p:spTgt spid="125">
                                            <p:txEl>
                                              <p:pRg end="1" st="1"/>
                                            </p:txEl>
                                          </p:spTgt>
                                        </p:tgtEl>
                                        <p:attrNameLst>
                                          <p:attrName>style.visibility</p:attrName>
                                        </p:attrNameLst>
                                      </p:cBhvr>
                                      <p:to>
                                        <p:strVal val="visible"/>
                                      </p:to>
                                    </p:set>
                                    <p:anim calcmode="lin" valueType="num">
                                      <p:cBhvr additive="base">
                                        <p:cTn dur="1000"/>
                                        <p:tgtEl>
                                          <p:spTgt spid="125">
                                            <p:txEl>
                                              <p:pRg end="1" st="1"/>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4000"/>
                            </p:stCondLst>
                            <p:childTnLst>
                              <p:par>
                                <p:cTn fill="hold" nodeType="afterEffect" presetClass="entr" presetID="2" presetSubtype="2">
                                  <p:stCondLst>
                                    <p:cond delay="0"/>
                                  </p:stCondLst>
                                  <p:childTnLst>
                                    <p:set>
                                      <p:cBhvr>
                                        <p:cTn dur="1" fill="hold">
                                          <p:stCondLst>
                                            <p:cond delay="0"/>
                                          </p:stCondLst>
                                        </p:cTn>
                                        <p:tgtEl>
                                          <p:spTgt spid="125">
                                            <p:txEl>
                                              <p:pRg end="2" st="2"/>
                                            </p:txEl>
                                          </p:spTgt>
                                        </p:tgtEl>
                                        <p:attrNameLst>
                                          <p:attrName>style.visibility</p:attrName>
                                        </p:attrNameLst>
                                      </p:cBhvr>
                                      <p:to>
                                        <p:strVal val="visible"/>
                                      </p:to>
                                    </p:set>
                                    <p:anim calcmode="lin" valueType="num">
                                      <p:cBhvr additive="base">
                                        <p:cTn dur="1000"/>
                                        <p:tgtEl>
                                          <p:spTgt spid="125">
                                            <p:txEl>
                                              <p:pRg end="2" st="2"/>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5000"/>
                            </p:stCondLst>
                            <p:childTnLst>
                              <p:par>
                                <p:cTn fill="hold" nodeType="afterEffect" presetClass="entr" presetID="2" presetSubtype="2">
                                  <p:stCondLst>
                                    <p:cond delay="0"/>
                                  </p:stCondLst>
                                  <p:childTnLst>
                                    <p:set>
                                      <p:cBhvr>
                                        <p:cTn dur="1" fill="hold">
                                          <p:stCondLst>
                                            <p:cond delay="0"/>
                                          </p:stCondLst>
                                        </p:cTn>
                                        <p:tgtEl>
                                          <p:spTgt spid="125">
                                            <p:txEl>
                                              <p:pRg end="3" st="3"/>
                                            </p:txEl>
                                          </p:spTgt>
                                        </p:tgtEl>
                                        <p:attrNameLst>
                                          <p:attrName>style.visibility</p:attrName>
                                        </p:attrNameLst>
                                      </p:cBhvr>
                                      <p:to>
                                        <p:strVal val="visible"/>
                                      </p:to>
                                    </p:set>
                                    <p:anim calcmode="lin" valueType="num">
                                      <p:cBhvr additive="base">
                                        <p:cTn dur="1000"/>
                                        <p:tgtEl>
                                          <p:spTgt spid="125">
                                            <p:txEl>
                                              <p:pRg end="3" st="3"/>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6000"/>
                            </p:stCondLst>
                            <p:childTnLst>
                              <p:par>
                                <p:cTn fill="hold" nodeType="afterEffect" presetClass="entr" presetID="2" presetSubtype="4">
                                  <p:stCondLst>
                                    <p:cond delay="0"/>
                                  </p:stCondLst>
                                  <p:childTnLst>
                                    <p:set>
                                      <p:cBhvr>
                                        <p:cTn dur="1" fill="hold">
                                          <p:stCondLst>
                                            <p:cond delay="0"/>
                                          </p:stCondLst>
                                        </p:cTn>
                                        <p:tgtEl>
                                          <p:spTgt spid="126"/>
                                        </p:tgtEl>
                                        <p:attrNameLst>
                                          <p:attrName>style.visibility</p:attrName>
                                        </p:attrNameLst>
                                      </p:cBhvr>
                                      <p:to>
                                        <p:strVal val="visible"/>
                                      </p:to>
                                    </p:set>
                                    <p:anim calcmode="lin" valueType="num">
                                      <p:cBhvr additive="base">
                                        <p:cTn dur="1000"/>
                                        <p:tgtEl>
                                          <p:spTgt spid="126"/>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xit" presetID="2" presetSubtype="4">
                                  <p:stCondLst>
                                    <p:cond delay="0"/>
                                  </p:stCondLst>
                                  <p:childTnLst>
                                    <p:anim calcmode="lin" valueType="num">
                                      <p:cBhvr additive="base">
                                        <p:cTn dur="500"/>
                                        <p:tgtEl>
                                          <p:spTgt spid="126"/>
                                        </p:tgtEl>
                                        <p:attrNameLst>
                                          <p:attrName>ppt_y</p:attrName>
                                        </p:attrNameLst>
                                      </p:cBhvr>
                                      <p:tavLst>
                                        <p:tav fmla="" tm="0">
                                          <p:val>
                                            <p:strVal val="#ppt_y"/>
                                          </p:val>
                                        </p:tav>
                                        <p:tav fmla="" tm="100000">
                                          <p:val>
                                            <p:strVal val="#ppt_y+1"/>
                                          </p:val>
                                        </p:tav>
                                      </p:tavLst>
                                    </p:anim>
                                    <p:set>
                                      <p:cBhvr>
                                        <p:cTn dur="1" fill="hold">
                                          <p:stCondLst>
                                            <p:cond delay="500"/>
                                          </p:stCondLst>
                                        </p:cTn>
                                        <p:tgtEl>
                                          <p:spTgt spid="126"/>
                                        </p:tgtEl>
                                        <p:attrNameLst>
                                          <p:attrName>style.visibility</p:attrName>
                                        </p:attrNameLst>
                                      </p:cBhvr>
                                      <p:to>
                                        <p:strVal val="hidden"/>
                                      </p:to>
                                    </p:set>
                                  </p:childTnLst>
                                </p:cTn>
                              </p:par>
                            </p:childTnLst>
                          </p:cTn>
                        </p:par>
                        <p:par>
                          <p:cTn fill="hold">
                            <p:stCondLst>
                              <p:cond delay="500"/>
                            </p:stCondLst>
                            <p:childTnLst>
                              <p:par>
                                <p:cTn fill="hold" nodeType="afterEffect" presetClass="exit" presetID="2" presetSubtype="8">
                                  <p:stCondLst>
                                    <p:cond delay="0"/>
                                  </p:stCondLst>
                                  <p:childTnLst>
                                    <p:anim calcmode="lin" valueType="num">
                                      <p:cBhvr additive="base">
                                        <p:cTn dur="1000"/>
                                        <p:tgtEl>
                                          <p:spTgt spid="125">
                                            <p:txEl>
                                              <p:pRg end="0" st="0"/>
                                            </p:txEl>
                                          </p:spTgt>
                                        </p:tgtEl>
                                        <p:attrNameLst>
                                          <p:attrName>ppt_x</p:attrName>
                                        </p:attrNameLst>
                                      </p:cBhvr>
                                      <p:tavLst>
                                        <p:tav fmla="" tm="0">
                                          <p:val>
                                            <p:strVal val="#ppt_x"/>
                                          </p:val>
                                        </p:tav>
                                        <p:tav fmla="" tm="100000">
                                          <p:val>
                                            <p:strVal val="#ppt_x-1"/>
                                          </p:val>
                                        </p:tav>
                                      </p:tavLst>
                                    </p:anim>
                                    <p:set>
                                      <p:cBhvr>
                                        <p:cTn dur="1" fill="hold">
                                          <p:stCondLst>
                                            <p:cond delay="1000"/>
                                          </p:stCondLst>
                                        </p:cTn>
                                        <p:tgtEl>
                                          <p:spTgt spid="125">
                                            <p:txEl>
                                              <p:pRg end="0" st="0"/>
                                            </p:txEl>
                                          </p:spTgt>
                                        </p:tgtEl>
                                        <p:attrNameLst>
                                          <p:attrName>style.visibility</p:attrName>
                                        </p:attrNameLst>
                                      </p:cBhvr>
                                      <p:to>
                                        <p:strVal val="hidden"/>
                                      </p:to>
                                    </p:set>
                                  </p:childTnLst>
                                </p:cTn>
                              </p:par>
                            </p:childTnLst>
                          </p:cTn>
                        </p:par>
                        <p:par>
                          <p:cTn fill="hold">
                            <p:stCondLst>
                              <p:cond delay="1500"/>
                            </p:stCondLst>
                            <p:childTnLst>
                              <p:par>
                                <p:cTn fill="hold" nodeType="afterEffect" presetClass="exit" presetID="2" presetSubtype="8">
                                  <p:stCondLst>
                                    <p:cond delay="0"/>
                                  </p:stCondLst>
                                  <p:childTnLst>
                                    <p:anim calcmode="lin" valueType="num">
                                      <p:cBhvr additive="base">
                                        <p:cTn dur="1000"/>
                                        <p:tgtEl>
                                          <p:spTgt spid="125">
                                            <p:txEl>
                                              <p:pRg end="1" st="1"/>
                                            </p:txEl>
                                          </p:spTgt>
                                        </p:tgtEl>
                                        <p:attrNameLst>
                                          <p:attrName>ppt_x</p:attrName>
                                        </p:attrNameLst>
                                      </p:cBhvr>
                                      <p:tavLst>
                                        <p:tav fmla="" tm="0">
                                          <p:val>
                                            <p:strVal val="#ppt_x"/>
                                          </p:val>
                                        </p:tav>
                                        <p:tav fmla="" tm="100000">
                                          <p:val>
                                            <p:strVal val="#ppt_x-1"/>
                                          </p:val>
                                        </p:tav>
                                      </p:tavLst>
                                    </p:anim>
                                    <p:set>
                                      <p:cBhvr>
                                        <p:cTn dur="1" fill="hold">
                                          <p:stCondLst>
                                            <p:cond delay="1000"/>
                                          </p:stCondLst>
                                        </p:cTn>
                                        <p:tgtEl>
                                          <p:spTgt spid="125">
                                            <p:txEl>
                                              <p:pRg end="1" st="1"/>
                                            </p:txEl>
                                          </p:spTgt>
                                        </p:tgtEl>
                                        <p:attrNameLst>
                                          <p:attrName>style.visibility</p:attrName>
                                        </p:attrNameLst>
                                      </p:cBhvr>
                                      <p:to>
                                        <p:strVal val="hidden"/>
                                      </p:to>
                                    </p:set>
                                  </p:childTnLst>
                                </p:cTn>
                              </p:par>
                            </p:childTnLst>
                          </p:cTn>
                        </p:par>
                        <p:par>
                          <p:cTn fill="hold">
                            <p:stCondLst>
                              <p:cond delay="2500"/>
                            </p:stCondLst>
                            <p:childTnLst>
                              <p:par>
                                <p:cTn fill="hold" nodeType="afterEffect" presetClass="exit" presetID="2" presetSubtype="8">
                                  <p:stCondLst>
                                    <p:cond delay="0"/>
                                  </p:stCondLst>
                                  <p:childTnLst>
                                    <p:anim calcmode="lin" valueType="num">
                                      <p:cBhvr additive="base">
                                        <p:cTn dur="1000"/>
                                        <p:tgtEl>
                                          <p:spTgt spid="125">
                                            <p:txEl>
                                              <p:pRg end="2" st="2"/>
                                            </p:txEl>
                                          </p:spTgt>
                                        </p:tgtEl>
                                        <p:attrNameLst>
                                          <p:attrName>ppt_x</p:attrName>
                                        </p:attrNameLst>
                                      </p:cBhvr>
                                      <p:tavLst>
                                        <p:tav fmla="" tm="0">
                                          <p:val>
                                            <p:strVal val="#ppt_x"/>
                                          </p:val>
                                        </p:tav>
                                        <p:tav fmla="" tm="100000">
                                          <p:val>
                                            <p:strVal val="#ppt_x-1"/>
                                          </p:val>
                                        </p:tav>
                                      </p:tavLst>
                                    </p:anim>
                                    <p:set>
                                      <p:cBhvr>
                                        <p:cTn dur="1" fill="hold">
                                          <p:stCondLst>
                                            <p:cond delay="1000"/>
                                          </p:stCondLst>
                                        </p:cTn>
                                        <p:tgtEl>
                                          <p:spTgt spid="125">
                                            <p:txEl>
                                              <p:pRg end="2" st="2"/>
                                            </p:txEl>
                                          </p:spTgt>
                                        </p:tgtEl>
                                        <p:attrNameLst>
                                          <p:attrName>style.visibility</p:attrName>
                                        </p:attrNameLst>
                                      </p:cBhvr>
                                      <p:to>
                                        <p:strVal val="hidden"/>
                                      </p:to>
                                    </p:set>
                                  </p:childTnLst>
                                </p:cTn>
                              </p:par>
                            </p:childTnLst>
                          </p:cTn>
                        </p:par>
                        <p:par>
                          <p:cTn fill="hold">
                            <p:stCondLst>
                              <p:cond delay="3500"/>
                            </p:stCondLst>
                            <p:childTnLst>
                              <p:par>
                                <p:cTn fill="hold" nodeType="afterEffect" presetClass="exit" presetID="2" presetSubtype="8">
                                  <p:stCondLst>
                                    <p:cond delay="0"/>
                                  </p:stCondLst>
                                  <p:childTnLst>
                                    <p:anim calcmode="lin" valueType="num">
                                      <p:cBhvr additive="base">
                                        <p:cTn dur="1000"/>
                                        <p:tgtEl>
                                          <p:spTgt spid="125">
                                            <p:txEl>
                                              <p:pRg end="3" st="3"/>
                                            </p:txEl>
                                          </p:spTgt>
                                        </p:tgtEl>
                                        <p:attrNameLst>
                                          <p:attrName>ppt_x</p:attrName>
                                        </p:attrNameLst>
                                      </p:cBhvr>
                                      <p:tavLst>
                                        <p:tav fmla="" tm="0">
                                          <p:val>
                                            <p:strVal val="#ppt_x"/>
                                          </p:val>
                                        </p:tav>
                                        <p:tav fmla="" tm="100000">
                                          <p:val>
                                            <p:strVal val="#ppt_x-1"/>
                                          </p:val>
                                        </p:tav>
                                      </p:tavLst>
                                    </p:anim>
                                    <p:set>
                                      <p:cBhvr>
                                        <p:cTn dur="1" fill="hold">
                                          <p:stCondLst>
                                            <p:cond delay="1000"/>
                                          </p:stCondLst>
                                        </p:cTn>
                                        <p:tgtEl>
                                          <p:spTgt spid="125">
                                            <p:txEl>
                                              <p:pRg end="3" st="3"/>
                                            </p:txEl>
                                          </p:spTgt>
                                        </p:tgtEl>
                                        <p:attrNameLst>
                                          <p:attrName>style.visibility</p:attrName>
                                        </p:attrNameLst>
                                      </p:cBhvr>
                                      <p:to>
                                        <p:strVal val="hidden"/>
                                      </p:to>
                                    </p:set>
                                  </p:childTnLst>
                                </p:cTn>
                              </p:par>
                              <p:par>
                                <p:cTn fill="hold" nodeType="withEffect" presetClass="exit" presetID="2" presetSubtype="8">
                                  <p:stCondLst>
                                    <p:cond delay="0"/>
                                  </p:stCondLst>
                                  <p:childTnLst>
                                    <p:anim calcmode="lin" valueType="num">
                                      <p:cBhvr additive="base">
                                        <p:cTn dur="500"/>
                                        <p:tgtEl>
                                          <p:spTgt spid="123"/>
                                        </p:tgtEl>
                                        <p:attrNameLst>
                                          <p:attrName>ppt_x</p:attrName>
                                        </p:attrNameLst>
                                      </p:cBhvr>
                                      <p:tavLst>
                                        <p:tav fmla="" tm="0">
                                          <p:val>
                                            <p:strVal val="#ppt_x"/>
                                          </p:val>
                                        </p:tav>
                                        <p:tav fmla="" tm="100000">
                                          <p:val>
                                            <p:strVal val="#ppt_x-1"/>
                                          </p:val>
                                        </p:tav>
                                      </p:tavLst>
                                    </p:anim>
                                    <p:set>
                                      <p:cBhvr>
                                        <p:cTn dur="1" fill="hold">
                                          <p:stCondLst>
                                            <p:cond delay="500"/>
                                          </p:stCondLst>
                                        </p:cTn>
                                        <p:tgtEl>
                                          <p:spTgt spid="123"/>
                                        </p:tgtEl>
                                        <p:attrNameLst>
                                          <p:attrName>style.visibility</p:attrName>
                                        </p:attrNameLst>
                                      </p:cBhvr>
                                      <p:to>
                                        <p:strVal val="hidden"/>
                                      </p:to>
                                    </p:set>
                                  </p:childTnLst>
                                </p:cTn>
                              </p:par>
                              <p:par>
                                <p:cTn fill="hold" nodeType="withEffect" presetClass="exit" presetID="2" presetSubtype="1">
                                  <p:stCondLst>
                                    <p:cond delay="0"/>
                                  </p:stCondLst>
                                  <p:childTnLst>
                                    <p:anim calcmode="lin" valueType="num">
                                      <p:cBhvr additive="base">
                                        <p:cTn dur="1000"/>
                                        <p:tgtEl>
                                          <p:spTgt spid="124"/>
                                        </p:tgtEl>
                                        <p:attrNameLst>
                                          <p:attrName>ppt_y</p:attrName>
                                        </p:attrNameLst>
                                      </p:cBhvr>
                                      <p:tavLst>
                                        <p:tav fmla="" tm="0">
                                          <p:val>
                                            <p:strVal val="#ppt_y"/>
                                          </p:val>
                                        </p:tav>
                                        <p:tav fmla="" tm="100000">
                                          <p:val>
                                            <p:strVal val="#ppt_y-1"/>
                                          </p:val>
                                        </p:tav>
                                      </p:tavLst>
                                    </p:anim>
                                    <p:set>
                                      <p:cBhvr>
                                        <p:cTn dur="1" fill="hold">
                                          <p:stCondLst>
                                            <p:cond delay="1000"/>
                                          </p:stCondLst>
                                        </p:cTn>
                                        <p:tgtEl>
                                          <p:spTgt spid="124"/>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4"/>
          <p:cNvSpPr/>
          <p:nvPr/>
        </p:nvSpPr>
        <p:spPr>
          <a:xfrm>
            <a:off x="4038188" y="2122863"/>
            <a:ext cx="4013400" cy="2190600"/>
          </a:xfrm>
          <a:prstGeom prst="roundRect">
            <a:avLst>
              <a:gd fmla="val 16667" name="adj"/>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4" name="Google Shape;134;p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115833"/>
              </a:lnSpc>
              <a:spcBef>
                <a:spcPts val="0"/>
              </a:spcBef>
              <a:spcAft>
                <a:spcPts val="800"/>
              </a:spcAft>
              <a:buClr>
                <a:schemeClr val="dk1"/>
              </a:buClr>
              <a:buSzPts val="1100"/>
              <a:buFont typeface="Arial"/>
              <a:buNone/>
            </a:pPr>
            <a:r>
              <a:rPr b="1" lang="en-US" sz="4300">
                <a:latin typeface="Times New Roman"/>
                <a:ea typeface="Times New Roman"/>
                <a:cs typeface="Times New Roman"/>
                <a:sym typeface="Times New Roman"/>
              </a:rPr>
              <a:t>Developer</a:t>
            </a:r>
            <a:r>
              <a:rPr b="1" lang="en-US" sz="4300">
                <a:latin typeface="Times New Roman"/>
                <a:ea typeface="Times New Roman"/>
                <a:cs typeface="Times New Roman"/>
                <a:sym typeface="Times New Roman"/>
              </a:rPr>
              <a:t>-Ready Architecture</a:t>
            </a:r>
            <a:endParaRPr sz="4300"/>
          </a:p>
        </p:txBody>
      </p:sp>
      <p:sp>
        <p:nvSpPr>
          <p:cNvPr id="135" name="Google Shape;135;p4"/>
          <p:cNvSpPr txBox="1"/>
          <p:nvPr/>
        </p:nvSpPr>
        <p:spPr>
          <a:xfrm>
            <a:off x="4596000" y="4313475"/>
            <a:ext cx="30000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000">
                <a:solidFill>
                  <a:schemeClr val="dk1"/>
                </a:solidFill>
                <a:latin typeface="Courier New"/>
                <a:ea typeface="Courier New"/>
                <a:cs typeface="Courier New"/>
                <a:sym typeface="Courier New"/>
              </a:rPr>
              <a:t>Database Objects</a:t>
            </a:r>
            <a:endParaRPr/>
          </a:p>
        </p:txBody>
      </p:sp>
      <p:pic>
        <p:nvPicPr>
          <p:cNvPr id="136" name="Google Shape;136;p4"/>
          <p:cNvPicPr preferRelativeResize="0"/>
          <p:nvPr/>
        </p:nvPicPr>
        <p:blipFill>
          <a:blip r:embed="rId3">
            <a:alphaModFix/>
          </a:blip>
          <a:stretch>
            <a:fillRect/>
          </a:stretch>
        </p:blipFill>
        <p:spPr>
          <a:xfrm>
            <a:off x="7972075" y="1690700"/>
            <a:ext cx="4219926" cy="5174575"/>
          </a:xfrm>
          <a:prstGeom prst="rect">
            <a:avLst/>
          </a:prstGeom>
          <a:noFill/>
          <a:ln cap="flat" cmpd="sng" w="9525">
            <a:solidFill>
              <a:schemeClr val="dk1"/>
            </a:solidFill>
            <a:prstDash val="solid"/>
            <a:round/>
            <a:headEnd len="sm" w="sm" type="none"/>
            <a:tailEnd len="sm" w="sm" type="none"/>
          </a:ln>
        </p:spPr>
      </p:pic>
      <p:pic>
        <p:nvPicPr>
          <p:cNvPr id="137" name="Google Shape;137;p4"/>
          <p:cNvPicPr preferRelativeResize="0"/>
          <p:nvPr/>
        </p:nvPicPr>
        <p:blipFill>
          <a:blip r:embed="rId4">
            <a:alphaModFix/>
          </a:blip>
          <a:stretch>
            <a:fillRect/>
          </a:stretch>
        </p:blipFill>
        <p:spPr>
          <a:xfrm>
            <a:off x="0" y="1690700"/>
            <a:ext cx="4117699" cy="5174575"/>
          </a:xfrm>
          <a:prstGeom prst="rect">
            <a:avLst/>
          </a:prstGeom>
          <a:noFill/>
          <a:ln cap="flat" cmpd="sng" w="9525">
            <a:solidFill>
              <a:schemeClr val="dk1"/>
            </a:solidFill>
            <a:prstDash val="solid"/>
            <a:round/>
            <a:headEnd len="sm" w="sm" type="none"/>
            <a:tailEnd len="sm" w="sm" type="none"/>
          </a:ln>
        </p:spPr>
      </p:pic>
      <p:pic>
        <p:nvPicPr>
          <p:cNvPr id="138" name="Google Shape;138;p4"/>
          <p:cNvPicPr preferRelativeResize="0"/>
          <p:nvPr/>
        </p:nvPicPr>
        <p:blipFill>
          <a:blip r:embed="rId5">
            <a:alphaModFix/>
          </a:blip>
          <a:stretch>
            <a:fillRect/>
          </a:stretch>
        </p:blipFill>
        <p:spPr>
          <a:xfrm>
            <a:off x="4117700" y="4745625"/>
            <a:ext cx="3854376" cy="2112375"/>
          </a:xfrm>
          <a:prstGeom prst="rect">
            <a:avLst/>
          </a:prstGeom>
          <a:noFill/>
          <a:ln cap="flat" cmpd="sng" w="9525">
            <a:solidFill>
              <a:schemeClr val="dk1"/>
            </a:solidFill>
            <a:prstDash val="solid"/>
            <a:round/>
            <a:headEnd len="sm" w="sm" type="none"/>
            <a:tailEnd len="sm" w="sm" type="none"/>
          </a:ln>
        </p:spPr>
      </p:pic>
      <p:sp>
        <p:nvSpPr>
          <p:cNvPr id="139" name="Google Shape;139;p4"/>
          <p:cNvSpPr txBox="1"/>
          <p:nvPr/>
        </p:nvSpPr>
        <p:spPr>
          <a:xfrm>
            <a:off x="4038200" y="2385363"/>
            <a:ext cx="7844700" cy="1539300"/>
          </a:xfrm>
          <a:prstGeom prst="rect">
            <a:avLst/>
          </a:prstGeom>
          <a:noFill/>
          <a:ln>
            <a:noFill/>
          </a:ln>
        </p:spPr>
        <p:txBody>
          <a:bodyPr anchorCtr="0" anchor="t" bIns="91425" lIns="91425" spcFirstLastPara="1" rIns="91425" wrap="square" tIns="91425">
            <a:spAutoFit/>
          </a:bodyPr>
          <a:lstStyle/>
          <a:p>
            <a:pPr indent="-368300" lvl="0" marL="457200" rtl="0" algn="l">
              <a:spcBef>
                <a:spcPts val="0"/>
              </a:spcBef>
              <a:spcAft>
                <a:spcPts val="0"/>
              </a:spcAft>
              <a:buClr>
                <a:schemeClr val="lt2"/>
              </a:buClr>
              <a:buSzPts val="2200"/>
              <a:buFont typeface="Courier New"/>
              <a:buChar char="-"/>
            </a:pPr>
            <a:r>
              <a:rPr lang="en-US" sz="2200">
                <a:solidFill>
                  <a:schemeClr val="lt2"/>
                </a:solidFill>
                <a:latin typeface="Courier New"/>
                <a:ea typeface="Courier New"/>
                <a:cs typeface="Courier New"/>
                <a:sym typeface="Courier New"/>
              </a:rPr>
              <a:t>Concise</a:t>
            </a:r>
            <a:endParaRPr sz="2200">
              <a:solidFill>
                <a:schemeClr val="lt2"/>
              </a:solidFill>
              <a:latin typeface="Courier New"/>
              <a:ea typeface="Courier New"/>
              <a:cs typeface="Courier New"/>
              <a:sym typeface="Courier New"/>
            </a:endParaRPr>
          </a:p>
          <a:p>
            <a:pPr indent="-368300" lvl="0" marL="457200" rtl="0" algn="l">
              <a:spcBef>
                <a:spcPts val="0"/>
              </a:spcBef>
              <a:spcAft>
                <a:spcPts val="0"/>
              </a:spcAft>
              <a:buClr>
                <a:schemeClr val="lt2"/>
              </a:buClr>
              <a:buSzPts val="2200"/>
              <a:buFont typeface="Courier New"/>
              <a:buChar char="-"/>
            </a:pPr>
            <a:r>
              <a:rPr lang="en-US" sz="2200">
                <a:solidFill>
                  <a:schemeClr val="lt2"/>
                </a:solidFill>
                <a:latin typeface="Courier New"/>
                <a:ea typeface="Courier New"/>
                <a:cs typeface="Courier New"/>
                <a:sym typeface="Courier New"/>
              </a:rPr>
              <a:t>Real-world format</a:t>
            </a:r>
            <a:endParaRPr sz="2200">
              <a:solidFill>
                <a:schemeClr val="lt2"/>
              </a:solidFill>
              <a:latin typeface="Courier New"/>
              <a:ea typeface="Courier New"/>
              <a:cs typeface="Courier New"/>
              <a:sym typeface="Courier New"/>
            </a:endParaRPr>
          </a:p>
          <a:p>
            <a:pPr indent="-368300" lvl="0" marL="457200" rtl="0" algn="l">
              <a:spcBef>
                <a:spcPts val="0"/>
              </a:spcBef>
              <a:spcAft>
                <a:spcPts val="0"/>
              </a:spcAft>
              <a:buClr>
                <a:schemeClr val="lt2"/>
              </a:buClr>
              <a:buSzPts val="2200"/>
              <a:buFont typeface="Courier New"/>
              <a:buChar char="-"/>
            </a:pPr>
            <a:r>
              <a:rPr lang="en-US" sz="2200">
                <a:solidFill>
                  <a:schemeClr val="lt2"/>
                </a:solidFill>
                <a:latin typeface="Courier New"/>
                <a:ea typeface="Courier New"/>
                <a:cs typeface="Courier New"/>
                <a:sym typeface="Courier New"/>
              </a:rPr>
              <a:t>Cost efficient</a:t>
            </a:r>
            <a:endParaRPr sz="2200">
              <a:solidFill>
                <a:schemeClr val="lt2"/>
              </a:solidFill>
              <a:latin typeface="Courier New"/>
              <a:ea typeface="Courier New"/>
              <a:cs typeface="Courier New"/>
              <a:sym typeface="Courier New"/>
            </a:endParaRPr>
          </a:p>
          <a:p>
            <a:pPr indent="-368300" lvl="0" marL="457200" rtl="0" algn="l">
              <a:spcBef>
                <a:spcPts val="0"/>
              </a:spcBef>
              <a:spcAft>
                <a:spcPts val="0"/>
              </a:spcAft>
              <a:buClr>
                <a:schemeClr val="lt2"/>
              </a:buClr>
              <a:buSzPts val="2200"/>
              <a:buFont typeface="Courier New"/>
              <a:buChar char="-"/>
            </a:pPr>
            <a:r>
              <a:rPr lang="en-US" sz="2200">
                <a:solidFill>
                  <a:schemeClr val="lt2"/>
                </a:solidFill>
                <a:latin typeface="Courier New"/>
                <a:ea typeface="Courier New"/>
                <a:cs typeface="Courier New"/>
                <a:sym typeface="Courier New"/>
              </a:rPr>
              <a:t>Normalized Structure</a:t>
            </a:r>
            <a:endParaRPr sz="2200">
              <a:solidFill>
                <a:schemeClr val="lt2"/>
              </a:solidFill>
              <a:latin typeface="Courier New"/>
              <a:ea typeface="Courier New"/>
              <a:cs typeface="Courier New"/>
              <a:sym typeface="Courier New"/>
            </a:endParaRPr>
          </a:p>
        </p:txBody>
      </p:sp>
      <p:sp>
        <p:nvSpPr>
          <p:cNvPr id="140" name="Google Shape;140;p4"/>
          <p:cNvSpPr txBox="1"/>
          <p:nvPr/>
        </p:nvSpPr>
        <p:spPr>
          <a:xfrm>
            <a:off x="0" y="0"/>
            <a:ext cx="3000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800">
                <a:solidFill>
                  <a:schemeClr val="dk1"/>
                </a:solidFill>
              </a:rPr>
              <a:t>4</a:t>
            </a:r>
            <a:endParaRPr sz="2800">
              <a:solidFill>
                <a:schemeClr val="dk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134"/>
                                        </p:tgtEl>
                                        <p:attrNameLst>
                                          <p:attrName>style.visibility</p:attrName>
                                        </p:attrNameLst>
                                      </p:cBhvr>
                                      <p:to>
                                        <p:strVal val="visible"/>
                                      </p:to>
                                    </p:set>
                                    <p:animEffect filter="fade" transition="in">
                                      <p:cBhvr>
                                        <p:cTn dur="1000"/>
                                        <p:tgtEl>
                                          <p:spTgt spid="134"/>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37"/>
                                        </p:tgtEl>
                                        <p:attrNameLst>
                                          <p:attrName>style.visibility</p:attrName>
                                        </p:attrNameLst>
                                      </p:cBhvr>
                                      <p:to>
                                        <p:strVal val="visible"/>
                                      </p:to>
                                    </p:set>
                                    <p:animEffect filter="fade" transition="in">
                                      <p:cBhvr>
                                        <p:cTn dur="1000"/>
                                        <p:tgtEl>
                                          <p:spTgt spid="137"/>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138"/>
                                        </p:tgtEl>
                                        <p:attrNameLst>
                                          <p:attrName>style.visibility</p:attrName>
                                        </p:attrNameLst>
                                      </p:cBhvr>
                                      <p:to>
                                        <p:strVal val="visible"/>
                                      </p:to>
                                    </p:set>
                                    <p:animEffect filter="fade" transition="in">
                                      <p:cBhvr>
                                        <p:cTn dur="1000"/>
                                        <p:tgtEl>
                                          <p:spTgt spid="138"/>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136"/>
                                        </p:tgtEl>
                                        <p:attrNameLst>
                                          <p:attrName>style.visibility</p:attrName>
                                        </p:attrNameLst>
                                      </p:cBhvr>
                                      <p:to>
                                        <p:strVal val="visible"/>
                                      </p:to>
                                    </p:set>
                                    <p:animEffect filter="fade" transition="in">
                                      <p:cBhvr>
                                        <p:cTn dur="1000"/>
                                        <p:tgtEl>
                                          <p:spTgt spid="136"/>
                                        </p:tgtEl>
                                      </p:cBhvr>
                                    </p:animEffect>
                                  </p:childTnLst>
                                </p:cTn>
                              </p:par>
                            </p:childTnLst>
                          </p:cTn>
                        </p:par>
                        <p:par>
                          <p:cTn fill="hold">
                            <p:stCondLst>
                              <p:cond delay="4000"/>
                            </p:stCondLst>
                            <p:childTnLst>
                              <p:par>
                                <p:cTn fill="hold" nodeType="afterEffect" presetClass="entr" presetID="2" presetSubtype="4">
                                  <p:stCondLst>
                                    <p:cond delay="0"/>
                                  </p:stCondLst>
                                  <p:childTnLst>
                                    <p:set>
                                      <p:cBhvr>
                                        <p:cTn dur="1" fill="hold">
                                          <p:stCondLst>
                                            <p:cond delay="0"/>
                                          </p:stCondLst>
                                        </p:cTn>
                                        <p:tgtEl>
                                          <p:spTgt spid="133"/>
                                        </p:tgtEl>
                                        <p:attrNameLst>
                                          <p:attrName>style.visibility</p:attrName>
                                        </p:attrNameLst>
                                      </p:cBhvr>
                                      <p:to>
                                        <p:strVal val="visible"/>
                                      </p:to>
                                    </p:set>
                                    <p:anim calcmode="lin" valueType="num">
                                      <p:cBhvr additive="base">
                                        <p:cTn dur="1000"/>
                                        <p:tgtEl>
                                          <p:spTgt spid="133"/>
                                        </p:tgtEl>
                                        <p:attrNameLst>
                                          <p:attrName>ppt_y</p:attrName>
                                        </p:attrNameLst>
                                      </p:cBhvr>
                                      <p:tavLst>
                                        <p:tav fmla="" tm="0">
                                          <p:val>
                                            <p:strVal val="#ppt_y+1"/>
                                          </p:val>
                                        </p:tav>
                                        <p:tav fmla="" tm="100000">
                                          <p:val>
                                            <p:strVal val="#ppt_y"/>
                                          </p:val>
                                        </p:tav>
                                      </p:tavLst>
                                    </p:anim>
                                  </p:childTnLst>
                                </p:cTn>
                              </p:par>
                            </p:childTnLst>
                          </p:cTn>
                        </p:par>
                        <p:par>
                          <p:cTn fill="hold">
                            <p:stCondLst>
                              <p:cond delay="5000"/>
                            </p:stCondLst>
                            <p:childTnLst>
                              <p:par>
                                <p:cTn fill="hold" nodeType="afterEffect" presetClass="entr" presetID="2" presetSubtype="4">
                                  <p:stCondLst>
                                    <p:cond delay="0"/>
                                  </p:stCondLst>
                                  <p:childTnLst>
                                    <p:set>
                                      <p:cBhvr>
                                        <p:cTn dur="1" fill="hold">
                                          <p:stCondLst>
                                            <p:cond delay="0"/>
                                          </p:stCondLst>
                                        </p:cTn>
                                        <p:tgtEl>
                                          <p:spTgt spid="139">
                                            <p:txEl>
                                              <p:pRg end="0" st="0"/>
                                            </p:txEl>
                                          </p:spTgt>
                                        </p:tgtEl>
                                        <p:attrNameLst>
                                          <p:attrName>style.visibility</p:attrName>
                                        </p:attrNameLst>
                                      </p:cBhvr>
                                      <p:to>
                                        <p:strVal val="visible"/>
                                      </p:to>
                                    </p:set>
                                    <p:anim calcmode="lin" valueType="num">
                                      <p:cBhvr additive="base">
                                        <p:cTn dur="500"/>
                                        <p:tgtEl>
                                          <p:spTgt spid="139">
                                            <p:txEl>
                                              <p:pRg end="0" st="0"/>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5500"/>
                            </p:stCondLst>
                            <p:childTnLst>
                              <p:par>
                                <p:cTn fill="hold" nodeType="afterEffect" presetClass="entr" presetID="2" presetSubtype="4">
                                  <p:stCondLst>
                                    <p:cond delay="0"/>
                                  </p:stCondLst>
                                  <p:childTnLst>
                                    <p:set>
                                      <p:cBhvr>
                                        <p:cTn dur="1" fill="hold">
                                          <p:stCondLst>
                                            <p:cond delay="0"/>
                                          </p:stCondLst>
                                        </p:cTn>
                                        <p:tgtEl>
                                          <p:spTgt spid="139">
                                            <p:txEl>
                                              <p:pRg end="1" st="1"/>
                                            </p:txEl>
                                          </p:spTgt>
                                        </p:tgtEl>
                                        <p:attrNameLst>
                                          <p:attrName>style.visibility</p:attrName>
                                        </p:attrNameLst>
                                      </p:cBhvr>
                                      <p:to>
                                        <p:strVal val="visible"/>
                                      </p:to>
                                    </p:set>
                                    <p:anim calcmode="lin" valueType="num">
                                      <p:cBhvr additive="base">
                                        <p:cTn dur="500"/>
                                        <p:tgtEl>
                                          <p:spTgt spid="139">
                                            <p:txEl>
                                              <p:pRg end="1" st="1"/>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6000"/>
                            </p:stCondLst>
                            <p:childTnLst>
                              <p:par>
                                <p:cTn fill="hold" nodeType="afterEffect" presetClass="entr" presetID="2" presetSubtype="4">
                                  <p:stCondLst>
                                    <p:cond delay="0"/>
                                  </p:stCondLst>
                                  <p:childTnLst>
                                    <p:set>
                                      <p:cBhvr>
                                        <p:cTn dur="1" fill="hold">
                                          <p:stCondLst>
                                            <p:cond delay="0"/>
                                          </p:stCondLst>
                                        </p:cTn>
                                        <p:tgtEl>
                                          <p:spTgt spid="139">
                                            <p:txEl>
                                              <p:pRg end="2" st="2"/>
                                            </p:txEl>
                                          </p:spTgt>
                                        </p:tgtEl>
                                        <p:attrNameLst>
                                          <p:attrName>style.visibility</p:attrName>
                                        </p:attrNameLst>
                                      </p:cBhvr>
                                      <p:to>
                                        <p:strVal val="visible"/>
                                      </p:to>
                                    </p:set>
                                    <p:anim calcmode="lin" valueType="num">
                                      <p:cBhvr additive="base">
                                        <p:cTn dur="500"/>
                                        <p:tgtEl>
                                          <p:spTgt spid="139">
                                            <p:txEl>
                                              <p:pRg end="2" st="2"/>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6500"/>
                            </p:stCondLst>
                            <p:childTnLst>
                              <p:par>
                                <p:cTn fill="hold" nodeType="afterEffect" presetClass="entr" presetID="2" presetSubtype="4">
                                  <p:stCondLst>
                                    <p:cond delay="0"/>
                                  </p:stCondLst>
                                  <p:childTnLst>
                                    <p:set>
                                      <p:cBhvr>
                                        <p:cTn dur="1" fill="hold">
                                          <p:stCondLst>
                                            <p:cond delay="0"/>
                                          </p:stCondLst>
                                        </p:cTn>
                                        <p:tgtEl>
                                          <p:spTgt spid="139">
                                            <p:txEl>
                                              <p:pRg end="3" st="3"/>
                                            </p:txEl>
                                          </p:spTgt>
                                        </p:tgtEl>
                                        <p:attrNameLst>
                                          <p:attrName>style.visibility</p:attrName>
                                        </p:attrNameLst>
                                      </p:cBhvr>
                                      <p:to>
                                        <p:strVal val="visible"/>
                                      </p:to>
                                    </p:set>
                                    <p:anim calcmode="lin" valueType="num">
                                      <p:cBhvr additive="base">
                                        <p:cTn dur="500"/>
                                        <p:tgtEl>
                                          <p:spTgt spid="139">
                                            <p:txEl>
                                              <p:pRg end="3" st="3"/>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7000"/>
                            </p:stCondLst>
                            <p:childTnLst>
                              <p:par>
                                <p:cTn fill="hold" nodeType="afterEffect" presetClass="entr" presetID="10" presetSubtype="0">
                                  <p:stCondLst>
                                    <p:cond delay="0"/>
                                  </p:stCondLst>
                                  <p:childTnLst>
                                    <p:set>
                                      <p:cBhvr>
                                        <p:cTn dur="1" fill="hold">
                                          <p:stCondLst>
                                            <p:cond delay="0"/>
                                          </p:stCondLst>
                                        </p:cTn>
                                        <p:tgtEl>
                                          <p:spTgt spid="135"/>
                                        </p:tgtEl>
                                        <p:attrNameLst>
                                          <p:attrName>style.visibility</p:attrName>
                                        </p:attrNameLst>
                                      </p:cBhvr>
                                      <p:to>
                                        <p:strVal val="visible"/>
                                      </p:to>
                                    </p:set>
                                    <p:animEffect filter="fade" transition="in">
                                      <p:cBhvr>
                                        <p:cTn dur="1000"/>
                                        <p:tgtEl>
                                          <p:spTgt spid="13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135"/>
                                        </p:tgtEl>
                                      </p:cBhvr>
                                    </p:animEffect>
                                    <p:set>
                                      <p:cBhvr>
                                        <p:cTn dur="1" fill="hold">
                                          <p:stCondLst>
                                            <p:cond delay="500"/>
                                          </p:stCondLst>
                                        </p:cTn>
                                        <p:tgtEl>
                                          <p:spTgt spid="135"/>
                                        </p:tgtEl>
                                        <p:attrNameLst>
                                          <p:attrName>style.visibility</p:attrName>
                                        </p:attrNameLst>
                                      </p:cBhvr>
                                      <p:to>
                                        <p:strVal val="hidden"/>
                                      </p:to>
                                    </p:set>
                                  </p:childTnLst>
                                </p:cTn>
                              </p:par>
                            </p:childTnLst>
                          </p:cTn>
                        </p:par>
                        <p:par>
                          <p:cTn fill="hold">
                            <p:stCondLst>
                              <p:cond delay="500"/>
                            </p:stCondLst>
                            <p:childTnLst>
                              <p:par>
                                <p:cTn fill="hold" nodeType="afterEffect" presetClass="exit" presetID="2" presetSubtype="4">
                                  <p:stCondLst>
                                    <p:cond delay="0"/>
                                  </p:stCondLst>
                                  <p:childTnLst>
                                    <p:anim calcmode="lin" valueType="num">
                                      <p:cBhvr additive="base">
                                        <p:cTn dur="500"/>
                                        <p:tgtEl>
                                          <p:spTgt spid="139">
                                            <p:txEl>
                                              <p:pRg end="0" st="0"/>
                                            </p:txEl>
                                          </p:spTgt>
                                        </p:tgtEl>
                                        <p:attrNameLst>
                                          <p:attrName>ppt_y</p:attrName>
                                        </p:attrNameLst>
                                      </p:cBhvr>
                                      <p:tavLst>
                                        <p:tav fmla="" tm="0">
                                          <p:val>
                                            <p:strVal val="#ppt_y"/>
                                          </p:val>
                                        </p:tav>
                                        <p:tav fmla="" tm="100000">
                                          <p:val>
                                            <p:strVal val="#ppt_y+1"/>
                                          </p:val>
                                        </p:tav>
                                      </p:tavLst>
                                    </p:anim>
                                    <p:set>
                                      <p:cBhvr>
                                        <p:cTn dur="1" fill="hold">
                                          <p:stCondLst>
                                            <p:cond delay="500"/>
                                          </p:stCondLst>
                                        </p:cTn>
                                        <p:tgtEl>
                                          <p:spTgt spid="139">
                                            <p:txEl>
                                              <p:pRg end="0" st="0"/>
                                            </p:txEl>
                                          </p:spTgt>
                                        </p:tgtEl>
                                        <p:attrNameLst>
                                          <p:attrName>style.visibility</p:attrName>
                                        </p:attrNameLst>
                                      </p:cBhvr>
                                      <p:to>
                                        <p:strVal val="hidden"/>
                                      </p:to>
                                    </p:set>
                                  </p:childTnLst>
                                </p:cTn>
                              </p:par>
                            </p:childTnLst>
                          </p:cTn>
                        </p:par>
                        <p:par>
                          <p:cTn fill="hold">
                            <p:stCondLst>
                              <p:cond delay="1000"/>
                            </p:stCondLst>
                            <p:childTnLst>
                              <p:par>
                                <p:cTn fill="hold" nodeType="afterEffect" presetClass="exit" presetID="2" presetSubtype="4">
                                  <p:stCondLst>
                                    <p:cond delay="0"/>
                                  </p:stCondLst>
                                  <p:childTnLst>
                                    <p:anim calcmode="lin" valueType="num">
                                      <p:cBhvr additive="base">
                                        <p:cTn dur="500"/>
                                        <p:tgtEl>
                                          <p:spTgt spid="139">
                                            <p:txEl>
                                              <p:pRg end="1" st="1"/>
                                            </p:txEl>
                                          </p:spTgt>
                                        </p:tgtEl>
                                        <p:attrNameLst>
                                          <p:attrName>ppt_y</p:attrName>
                                        </p:attrNameLst>
                                      </p:cBhvr>
                                      <p:tavLst>
                                        <p:tav fmla="" tm="0">
                                          <p:val>
                                            <p:strVal val="#ppt_y"/>
                                          </p:val>
                                        </p:tav>
                                        <p:tav fmla="" tm="100000">
                                          <p:val>
                                            <p:strVal val="#ppt_y+1"/>
                                          </p:val>
                                        </p:tav>
                                      </p:tavLst>
                                    </p:anim>
                                    <p:set>
                                      <p:cBhvr>
                                        <p:cTn dur="1" fill="hold">
                                          <p:stCondLst>
                                            <p:cond delay="500"/>
                                          </p:stCondLst>
                                        </p:cTn>
                                        <p:tgtEl>
                                          <p:spTgt spid="139">
                                            <p:txEl>
                                              <p:pRg end="1" st="1"/>
                                            </p:txEl>
                                          </p:spTgt>
                                        </p:tgtEl>
                                        <p:attrNameLst>
                                          <p:attrName>style.visibility</p:attrName>
                                        </p:attrNameLst>
                                      </p:cBhvr>
                                      <p:to>
                                        <p:strVal val="hidden"/>
                                      </p:to>
                                    </p:set>
                                  </p:childTnLst>
                                </p:cTn>
                              </p:par>
                            </p:childTnLst>
                          </p:cTn>
                        </p:par>
                        <p:par>
                          <p:cTn fill="hold">
                            <p:stCondLst>
                              <p:cond delay="1500"/>
                            </p:stCondLst>
                            <p:childTnLst>
                              <p:par>
                                <p:cTn fill="hold" nodeType="afterEffect" presetClass="exit" presetID="2" presetSubtype="4">
                                  <p:stCondLst>
                                    <p:cond delay="0"/>
                                  </p:stCondLst>
                                  <p:childTnLst>
                                    <p:anim calcmode="lin" valueType="num">
                                      <p:cBhvr additive="base">
                                        <p:cTn dur="500"/>
                                        <p:tgtEl>
                                          <p:spTgt spid="139">
                                            <p:txEl>
                                              <p:pRg end="2" st="2"/>
                                            </p:txEl>
                                          </p:spTgt>
                                        </p:tgtEl>
                                        <p:attrNameLst>
                                          <p:attrName>ppt_y</p:attrName>
                                        </p:attrNameLst>
                                      </p:cBhvr>
                                      <p:tavLst>
                                        <p:tav fmla="" tm="0">
                                          <p:val>
                                            <p:strVal val="#ppt_y"/>
                                          </p:val>
                                        </p:tav>
                                        <p:tav fmla="" tm="100000">
                                          <p:val>
                                            <p:strVal val="#ppt_y+1"/>
                                          </p:val>
                                        </p:tav>
                                      </p:tavLst>
                                    </p:anim>
                                    <p:set>
                                      <p:cBhvr>
                                        <p:cTn dur="1" fill="hold">
                                          <p:stCondLst>
                                            <p:cond delay="500"/>
                                          </p:stCondLst>
                                        </p:cTn>
                                        <p:tgtEl>
                                          <p:spTgt spid="139">
                                            <p:txEl>
                                              <p:pRg end="2" st="2"/>
                                            </p:txEl>
                                          </p:spTgt>
                                        </p:tgtEl>
                                        <p:attrNameLst>
                                          <p:attrName>style.visibility</p:attrName>
                                        </p:attrNameLst>
                                      </p:cBhvr>
                                      <p:to>
                                        <p:strVal val="hidden"/>
                                      </p:to>
                                    </p:set>
                                  </p:childTnLst>
                                </p:cTn>
                              </p:par>
                            </p:childTnLst>
                          </p:cTn>
                        </p:par>
                        <p:par>
                          <p:cTn fill="hold">
                            <p:stCondLst>
                              <p:cond delay="2000"/>
                            </p:stCondLst>
                            <p:childTnLst>
                              <p:par>
                                <p:cTn fill="hold" nodeType="afterEffect" presetClass="exit" presetID="2" presetSubtype="4">
                                  <p:stCondLst>
                                    <p:cond delay="0"/>
                                  </p:stCondLst>
                                  <p:childTnLst>
                                    <p:anim calcmode="lin" valueType="num">
                                      <p:cBhvr additive="base">
                                        <p:cTn dur="500"/>
                                        <p:tgtEl>
                                          <p:spTgt spid="139">
                                            <p:txEl>
                                              <p:pRg end="3" st="3"/>
                                            </p:txEl>
                                          </p:spTgt>
                                        </p:tgtEl>
                                        <p:attrNameLst>
                                          <p:attrName>ppt_y</p:attrName>
                                        </p:attrNameLst>
                                      </p:cBhvr>
                                      <p:tavLst>
                                        <p:tav fmla="" tm="0">
                                          <p:val>
                                            <p:strVal val="#ppt_y"/>
                                          </p:val>
                                        </p:tav>
                                        <p:tav fmla="" tm="100000">
                                          <p:val>
                                            <p:strVal val="#ppt_y+1"/>
                                          </p:val>
                                        </p:tav>
                                      </p:tavLst>
                                    </p:anim>
                                    <p:set>
                                      <p:cBhvr>
                                        <p:cTn dur="1" fill="hold">
                                          <p:stCondLst>
                                            <p:cond delay="500"/>
                                          </p:stCondLst>
                                        </p:cTn>
                                        <p:tgtEl>
                                          <p:spTgt spid="139">
                                            <p:txEl>
                                              <p:pRg end="3" st="3"/>
                                            </p:txEl>
                                          </p:spTgt>
                                        </p:tgtEl>
                                        <p:attrNameLst>
                                          <p:attrName>style.visibility</p:attrName>
                                        </p:attrNameLst>
                                      </p:cBhvr>
                                      <p:to>
                                        <p:strVal val="hidden"/>
                                      </p:to>
                                    </p:set>
                                  </p:childTnLst>
                                </p:cTn>
                              </p:par>
                              <p:par>
                                <p:cTn fill="hold" nodeType="withEffect" presetClass="exit" presetID="2" presetSubtype="4">
                                  <p:stCondLst>
                                    <p:cond delay="0"/>
                                  </p:stCondLst>
                                  <p:childTnLst>
                                    <p:anim calcmode="lin" valueType="num">
                                      <p:cBhvr additive="base">
                                        <p:cTn dur="700"/>
                                        <p:tgtEl>
                                          <p:spTgt spid="133"/>
                                        </p:tgtEl>
                                        <p:attrNameLst>
                                          <p:attrName>ppt_y</p:attrName>
                                        </p:attrNameLst>
                                      </p:cBhvr>
                                      <p:tavLst>
                                        <p:tav fmla="" tm="0">
                                          <p:val>
                                            <p:strVal val="#ppt_y"/>
                                          </p:val>
                                        </p:tav>
                                        <p:tav fmla="" tm="100000">
                                          <p:val>
                                            <p:strVal val="#ppt_y+1"/>
                                          </p:val>
                                        </p:tav>
                                      </p:tavLst>
                                    </p:anim>
                                    <p:set>
                                      <p:cBhvr>
                                        <p:cTn dur="1" fill="hold">
                                          <p:stCondLst>
                                            <p:cond delay="700"/>
                                          </p:stCondLst>
                                        </p:cTn>
                                        <p:tgtEl>
                                          <p:spTgt spid="133"/>
                                        </p:tgtEl>
                                        <p:attrNameLst>
                                          <p:attrName>style.visibility</p:attrName>
                                        </p:attrNameLst>
                                      </p:cBhvr>
                                      <p:to>
                                        <p:strVal val="hidden"/>
                                      </p:to>
                                    </p:set>
                                  </p:childTnLst>
                                </p:cTn>
                              </p:par>
                            </p:childTnLst>
                          </p:cTn>
                        </p:par>
                        <p:par>
                          <p:cTn fill="hold">
                            <p:stCondLst>
                              <p:cond delay="2700"/>
                            </p:stCondLst>
                            <p:childTnLst>
                              <p:par>
                                <p:cTn fill="hold" nodeType="afterEffect" presetClass="exit" presetID="10" presetSubtype="0">
                                  <p:stCondLst>
                                    <p:cond delay="0"/>
                                  </p:stCondLst>
                                  <p:childTnLst>
                                    <p:animEffect filter="fade" transition="out">
                                      <p:cBhvr>
                                        <p:cTn dur="500"/>
                                        <p:tgtEl>
                                          <p:spTgt spid="136"/>
                                        </p:tgtEl>
                                      </p:cBhvr>
                                    </p:animEffect>
                                    <p:set>
                                      <p:cBhvr>
                                        <p:cTn dur="1" fill="hold">
                                          <p:stCondLst>
                                            <p:cond delay="500"/>
                                          </p:stCondLst>
                                        </p:cTn>
                                        <p:tgtEl>
                                          <p:spTgt spid="136"/>
                                        </p:tgtEl>
                                        <p:attrNameLst>
                                          <p:attrName>style.visibility</p:attrName>
                                        </p:attrNameLst>
                                      </p:cBhvr>
                                      <p:to>
                                        <p:strVal val="hidden"/>
                                      </p:to>
                                    </p:set>
                                  </p:childTnLst>
                                </p:cTn>
                              </p:par>
                            </p:childTnLst>
                          </p:cTn>
                        </p:par>
                        <p:par>
                          <p:cTn fill="hold">
                            <p:stCondLst>
                              <p:cond delay="3200"/>
                            </p:stCondLst>
                            <p:childTnLst>
                              <p:par>
                                <p:cTn fill="hold" nodeType="afterEffect" presetClass="exit" presetID="10" presetSubtype="0">
                                  <p:stCondLst>
                                    <p:cond delay="0"/>
                                  </p:stCondLst>
                                  <p:childTnLst>
                                    <p:animEffect filter="fade" transition="out">
                                      <p:cBhvr>
                                        <p:cTn dur="500"/>
                                        <p:tgtEl>
                                          <p:spTgt spid="138"/>
                                        </p:tgtEl>
                                      </p:cBhvr>
                                    </p:animEffect>
                                    <p:set>
                                      <p:cBhvr>
                                        <p:cTn dur="1" fill="hold">
                                          <p:stCondLst>
                                            <p:cond delay="500"/>
                                          </p:stCondLst>
                                        </p:cTn>
                                        <p:tgtEl>
                                          <p:spTgt spid="138"/>
                                        </p:tgtEl>
                                        <p:attrNameLst>
                                          <p:attrName>style.visibility</p:attrName>
                                        </p:attrNameLst>
                                      </p:cBhvr>
                                      <p:to>
                                        <p:strVal val="hidden"/>
                                      </p:to>
                                    </p:set>
                                  </p:childTnLst>
                                </p:cTn>
                              </p:par>
                            </p:childTnLst>
                          </p:cTn>
                        </p:par>
                        <p:par>
                          <p:cTn fill="hold">
                            <p:stCondLst>
                              <p:cond delay="3700"/>
                            </p:stCondLst>
                            <p:childTnLst>
                              <p:par>
                                <p:cTn fill="hold" nodeType="afterEffect" presetClass="exit" presetID="10" presetSubtype="0">
                                  <p:stCondLst>
                                    <p:cond delay="0"/>
                                  </p:stCondLst>
                                  <p:childTnLst>
                                    <p:animEffect filter="fade" transition="out">
                                      <p:cBhvr>
                                        <p:cTn dur="500"/>
                                        <p:tgtEl>
                                          <p:spTgt spid="137"/>
                                        </p:tgtEl>
                                      </p:cBhvr>
                                    </p:animEffect>
                                    <p:set>
                                      <p:cBhvr>
                                        <p:cTn dur="1" fill="hold">
                                          <p:stCondLst>
                                            <p:cond delay="500"/>
                                          </p:stCondLst>
                                        </p:cTn>
                                        <p:tgtEl>
                                          <p:spTgt spid="137"/>
                                        </p:tgtEl>
                                        <p:attrNameLst>
                                          <p:attrName>style.visibility</p:attrName>
                                        </p:attrNameLst>
                                      </p:cBhvr>
                                      <p:to>
                                        <p:strVal val="hidden"/>
                                      </p:to>
                                    </p:set>
                                  </p:childTnLst>
                                </p:cTn>
                              </p:par>
                            </p:childTnLst>
                          </p:cTn>
                        </p:par>
                        <p:par>
                          <p:cTn fill="hold">
                            <p:stCondLst>
                              <p:cond delay="4200"/>
                            </p:stCondLst>
                            <p:childTnLst>
                              <p:par>
                                <p:cTn fill="hold" nodeType="afterEffect" presetClass="exit" presetID="10" presetSubtype="0">
                                  <p:stCondLst>
                                    <p:cond delay="0"/>
                                  </p:stCondLst>
                                  <p:childTnLst>
                                    <p:animEffect filter="fade" transition="out">
                                      <p:cBhvr>
                                        <p:cTn dur="700"/>
                                        <p:tgtEl>
                                          <p:spTgt spid="134"/>
                                        </p:tgtEl>
                                      </p:cBhvr>
                                    </p:animEffect>
                                    <p:set>
                                      <p:cBhvr>
                                        <p:cTn dur="1" fill="hold">
                                          <p:stCondLst>
                                            <p:cond delay="700"/>
                                          </p:stCondLst>
                                        </p:cTn>
                                        <p:tgtEl>
                                          <p:spTgt spid="134"/>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7"/>
          <p:cNvSpPr/>
          <p:nvPr/>
        </p:nvSpPr>
        <p:spPr>
          <a:xfrm>
            <a:off x="5697350" y="4749000"/>
            <a:ext cx="4369800" cy="1919700"/>
          </a:xfrm>
          <a:prstGeom prst="roundRect">
            <a:avLst>
              <a:gd fmla="val 16667" name="adj"/>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7" name="Google Shape;147;p7"/>
          <p:cNvSpPr txBox="1"/>
          <p:nvPr>
            <p:ph type="title"/>
          </p:nvPr>
        </p:nvSpPr>
        <p:spPr>
          <a:xfrm>
            <a:off x="0" y="163050"/>
            <a:ext cx="11946000" cy="1325700"/>
          </a:xfrm>
          <a:prstGeom prst="rect">
            <a:avLst/>
          </a:prstGeom>
          <a:noFill/>
          <a:ln>
            <a:noFill/>
          </a:ln>
        </p:spPr>
        <p:txBody>
          <a:bodyPr anchorCtr="0" anchor="ctr" bIns="45700" lIns="91425" spcFirstLastPara="1" rIns="91425" wrap="square" tIns="45700">
            <a:normAutofit/>
          </a:bodyPr>
          <a:lstStyle/>
          <a:p>
            <a:pPr indent="0" lvl="0" marL="0" marR="0" rtl="0" algn="l">
              <a:lnSpc>
                <a:spcPct val="115833"/>
              </a:lnSpc>
              <a:spcBef>
                <a:spcPts val="0"/>
              </a:spcBef>
              <a:spcAft>
                <a:spcPts val="800"/>
              </a:spcAft>
              <a:buClr>
                <a:schemeClr val="dk1"/>
              </a:buClr>
              <a:buSzPts val="1100"/>
              <a:buFont typeface="Arial"/>
              <a:buNone/>
            </a:pPr>
            <a:r>
              <a:rPr b="1" lang="en-US">
                <a:latin typeface="Times New Roman"/>
                <a:ea typeface="Times New Roman"/>
                <a:cs typeface="Times New Roman"/>
                <a:sym typeface="Times New Roman"/>
              </a:rPr>
              <a:t>Member Borrowing </a:t>
            </a:r>
            <a:r>
              <a:rPr lang="en-US">
                <a:latin typeface="Times New Roman"/>
                <a:ea typeface="Times New Roman"/>
                <a:cs typeface="Times New Roman"/>
                <a:sym typeface="Times New Roman"/>
              </a:rPr>
              <a:t>  </a:t>
            </a:r>
            <a:r>
              <a:rPr lang="en-US"/>
              <a:t>              </a:t>
            </a:r>
            <a:r>
              <a:rPr b="1" lang="en-US"/>
              <a:t> </a:t>
            </a:r>
            <a:r>
              <a:rPr b="1" lang="en-US">
                <a:latin typeface="Times New Roman"/>
                <a:ea typeface="Times New Roman"/>
                <a:cs typeface="Times New Roman"/>
                <a:sym typeface="Times New Roman"/>
              </a:rPr>
              <a:t>Books by Category</a:t>
            </a:r>
            <a:endParaRPr b="1">
              <a:latin typeface="Times New Roman"/>
              <a:ea typeface="Times New Roman"/>
              <a:cs typeface="Times New Roman"/>
              <a:sym typeface="Times New Roman"/>
            </a:endParaRPr>
          </a:p>
        </p:txBody>
      </p:sp>
      <p:pic>
        <p:nvPicPr>
          <p:cNvPr id="148" name="Google Shape;148;p7"/>
          <p:cNvPicPr preferRelativeResize="0"/>
          <p:nvPr/>
        </p:nvPicPr>
        <p:blipFill>
          <a:blip r:embed="rId3">
            <a:alphaModFix/>
          </a:blip>
          <a:stretch>
            <a:fillRect/>
          </a:stretch>
        </p:blipFill>
        <p:spPr>
          <a:xfrm>
            <a:off x="0" y="1417650"/>
            <a:ext cx="4901000" cy="5440349"/>
          </a:xfrm>
          <a:prstGeom prst="rect">
            <a:avLst/>
          </a:prstGeom>
          <a:noFill/>
          <a:ln>
            <a:noFill/>
          </a:ln>
        </p:spPr>
      </p:pic>
      <p:pic>
        <p:nvPicPr>
          <p:cNvPr id="149" name="Google Shape;149;p7"/>
          <p:cNvPicPr preferRelativeResize="0"/>
          <p:nvPr/>
        </p:nvPicPr>
        <p:blipFill>
          <a:blip r:embed="rId4">
            <a:alphaModFix/>
          </a:blip>
          <a:stretch>
            <a:fillRect/>
          </a:stretch>
        </p:blipFill>
        <p:spPr>
          <a:xfrm>
            <a:off x="6848463" y="1417650"/>
            <a:ext cx="5343525" cy="2990850"/>
          </a:xfrm>
          <a:prstGeom prst="rect">
            <a:avLst/>
          </a:prstGeom>
          <a:noFill/>
          <a:ln>
            <a:noFill/>
          </a:ln>
        </p:spPr>
      </p:pic>
      <p:sp>
        <p:nvSpPr>
          <p:cNvPr id="150" name="Google Shape;150;p7"/>
          <p:cNvSpPr txBox="1"/>
          <p:nvPr/>
        </p:nvSpPr>
        <p:spPr>
          <a:xfrm>
            <a:off x="5852175" y="4831500"/>
            <a:ext cx="5228400" cy="1754700"/>
          </a:xfrm>
          <a:prstGeom prst="rect">
            <a:avLst/>
          </a:prstGeom>
          <a:noFill/>
          <a:ln>
            <a:noFill/>
          </a:ln>
        </p:spPr>
        <p:txBody>
          <a:bodyPr anchorCtr="0" anchor="t" bIns="91425" lIns="91425" spcFirstLastPara="1" rIns="91425" wrap="square" tIns="91425">
            <a:spAutoFit/>
          </a:bodyPr>
          <a:lstStyle/>
          <a:p>
            <a:pPr indent="-444500" lvl="0" marL="457200" rtl="0" algn="l">
              <a:spcBef>
                <a:spcPts val="0"/>
              </a:spcBef>
              <a:spcAft>
                <a:spcPts val="0"/>
              </a:spcAft>
              <a:buClr>
                <a:schemeClr val="lt2"/>
              </a:buClr>
              <a:buSzPts val="3400"/>
              <a:buFont typeface="Courier New"/>
              <a:buChar char="-"/>
            </a:pPr>
            <a:r>
              <a:rPr lang="en-US" sz="3400">
                <a:solidFill>
                  <a:schemeClr val="lt2"/>
                </a:solidFill>
                <a:latin typeface="Courier New"/>
                <a:ea typeface="Courier New"/>
                <a:cs typeface="Courier New"/>
                <a:sym typeface="Courier New"/>
              </a:rPr>
              <a:t>Accurate</a:t>
            </a:r>
            <a:endParaRPr sz="3400">
              <a:solidFill>
                <a:schemeClr val="lt2"/>
              </a:solidFill>
              <a:latin typeface="Courier New"/>
              <a:ea typeface="Courier New"/>
              <a:cs typeface="Courier New"/>
              <a:sym typeface="Courier New"/>
            </a:endParaRPr>
          </a:p>
          <a:p>
            <a:pPr indent="-444500" lvl="0" marL="457200" rtl="0" algn="l">
              <a:spcBef>
                <a:spcPts val="0"/>
              </a:spcBef>
              <a:spcAft>
                <a:spcPts val="0"/>
              </a:spcAft>
              <a:buClr>
                <a:schemeClr val="lt2"/>
              </a:buClr>
              <a:buSzPts val="3400"/>
              <a:buFont typeface="Courier New"/>
              <a:buChar char="-"/>
            </a:pPr>
            <a:r>
              <a:rPr lang="en-US" sz="3400">
                <a:solidFill>
                  <a:schemeClr val="lt2"/>
                </a:solidFill>
                <a:latin typeface="Courier New"/>
                <a:ea typeface="Courier New"/>
                <a:cs typeface="Courier New"/>
                <a:sym typeface="Courier New"/>
              </a:rPr>
              <a:t>Organized</a:t>
            </a:r>
            <a:endParaRPr sz="3400">
              <a:solidFill>
                <a:schemeClr val="lt2"/>
              </a:solidFill>
              <a:latin typeface="Courier New"/>
              <a:ea typeface="Courier New"/>
              <a:cs typeface="Courier New"/>
              <a:sym typeface="Courier New"/>
            </a:endParaRPr>
          </a:p>
          <a:p>
            <a:pPr indent="-444500" lvl="0" marL="457200" rtl="0" algn="l">
              <a:spcBef>
                <a:spcPts val="0"/>
              </a:spcBef>
              <a:spcAft>
                <a:spcPts val="0"/>
              </a:spcAft>
              <a:buClr>
                <a:schemeClr val="lt2"/>
              </a:buClr>
              <a:buSzPts val="3400"/>
              <a:buFont typeface="Courier New"/>
              <a:buChar char="-"/>
            </a:pPr>
            <a:r>
              <a:rPr lang="en-US" sz="3400">
                <a:solidFill>
                  <a:schemeClr val="lt2"/>
                </a:solidFill>
                <a:latin typeface="Courier New"/>
                <a:ea typeface="Courier New"/>
                <a:cs typeface="Courier New"/>
                <a:sym typeface="Courier New"/>
              </a:rPr>
              <a:t>User-Friendly</a:t>
            </a:r>
            <a:endParaRPr sz="3700">
              <a:solidFill>
                <a:schemeClr val="lt2"/>
              </a:solidFill>
              <a:latin typeface="Courier New"/>
              <a:ea typeface="Courier New"/>
              <a:cs typeface="Courier New"/>
              <a:sym typeface="Courier New"/>
            </a:endParaRPr>
          </a:p>
        </p:txBody>
      </p:sp>
      <p:sp>
        <p:nvSpPr>
          <p:cNvPr id="151" name="Google Shape;151;p7"/>
          <p:cNvSpPr txBox="1"/>
          <p:nvPr/>
        </p:nvSpPr>
        <p:spPr>
          <a:xfrm>
            <a:off x="0" y="0"/>
            <a:ext cx="3000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800">
                <a:solidFill>
                  <a:schemeClr val="dk1"/>
                </a:solidFill>
              </a:rPr>
              <a:t>5</a:t>
            </a:r>
            <a:endParaRPr sz="2800">
              <a:solidFill>
                <a:schemeClr val="dk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1">
                                  <p:stCondLst>
                                    <p:cond delay="0"/>
                                  </p:stCondLst>
                                  <p:childTnLst>
                                    <p:set>
                                      <p:cBhvr>
                                        <p:cTn dur="1" fill="hold">
                                          <p:stCondLst>
                                            <p:cond delay="0"/>
                                          </p:stCondLst>
                                        </p:cTn>
                                        <p:tgtEl>
                                          <p:spTgt spid="147"/>
                                        </p:tgtEl>
                                        <p:attrNameLst>
                                          <p:attrName>style.visibility</p:attrName>
                                        </p:attrNameLst>
                                      </p:cBhvr>
                                      <p:to>
                                        <p:strVal val="visible"/>
                                      </p:to>
                                    </p:set>
                                    <p:anim calcmode="lin" valueType="num">
                                      <p:cBhvr additive="base">
                                        <p:cTn dur="1000"/>
                                        <p:tgtEl>
                                          <p:spTgt spid="147"/>
                                        </p:tgtEl>
                                        <p:attrNameLst>
                                          <p:attrName>ppt_y</p:attrName>
                                        </p:attrNameLst>
                                      </p:cBhvr>
                                      <p:tavLst>
                                        <p:tav fmla="" tm="0">
                                          <p:val>
                                            <p:strVal val="#ppt_y-1"/>
                                          </p:val>
                                        </p:tav>
                                        <p:tav fmla="" tm="100000">
                                          <p:val>
                                            <p:strVal val="#ppt_y"/>
                                          </p:val>
                                        </p:tav>
                                      </p:tavLst>
                                    </p:anim>
                                  </p:childTnLst>
                                </p:cTn>
                              </p:par>
                            </p:childTnLst>
                          </p:cTn>
                        </p:par>
                        <p:par>
                          <p:cTn fill="hold">
                            <p:stCondLst>
                              <p:cond delay="1000"/>
                            </p:stCondLst>
                            <p:childTnLst>
                              <p:par>
                                <p:cTn fill="hold" nodeType="afterEffect" presetClass="entr" presetID="2" presetSubtype="8">
                                  <p:stCondLst>
                                    <p:cond delay="0"/>
                                  </p:stCondLst>
                                  <p:childTnLst>
                                    <p:set>
                                      <p:cBhvr>
                                        <p:cTn dur="1" fill="hold">
                                          <p:stCondLst>
                                            <p:cond delay="0"/>
                                          </p:stCondLst>
                                        </p:cTn>
                                        <p:tgtEl>
                                          <p:spTgt spid="148"/>
                                        </p:tgtEl>
                                        <p:attrNameLst>
                                          <p:attrName>style.visibility</p:attrName>
                                        </p:attrNameLst>
                                      </p:cBhvr>
                                      <p:to>
                                        <p:strVal val="visible"/>
                                      </p:to>
                                    </p:set>
                                    <p:anim calcmode="lin" valueType="num">
                                      <p:cBhvr additive="base">
                                        <p:cTn dur="1000"/>
                                        <p:tgtEl>
                                          <p:spTgt spid="148"/>
                                        </p:tgtEl>
                                        <p:attrNameLst>
                                          <p:attrName>ppt_x</p:attrName>
                                        </p:attrNameLst>
                                      </p:cBhvr>
                                      <p:tavLst>
                                        <p:tav fmla="" tm="0">
                                          <p:val>
                                            <p:strVal val="#ppt_x-1"/>
                                          </p:val>
                                        </p:tav>
                                        <p:tav fmla="" tm="100000">
                                          <p:val>
                                            <p:strVal val="#ppt_x"/>
                                          </p:val>
                                        </p:tav>
                                      </p:tavLst>
                                    </p:anim>
                                  </p:childTnLst>
                                </p:cTn>
                              </p:par>
                            </p:childTnLst>
                          </p:cTn>
                        </p:par>
                        <p:par>
                          <p:cTn fill="hold">
                            <p:stCondLst>
                              <p:cond delay="2000"/>
                            </p:stCondLst>
                            <p:childTnLst>
                              <p:par>
                                <p:cTn fill="hold" nodeType="afterEffect" presetClass="entr" presetID="2" presetSubtype="2">
                                  <p:stCondLst>
                                    <p:cond delay="0"/>
                                  </p:stCondLst>
                                  <p:childTnLst>
                                    <p:set>
                                      <p:cBhvr>
                                        <p:cTn dur="1" fill="hold">
                                          <p:stCondLst>
                                            <p:cond delay="0"/>
                                          </p:stCondLst>
                                        </p:cTn>
                                        <p:tgtEl>
                                          <p:spTgt spid="149"/>
                                        </p:tgtEl>
                                        <p:attrNameLst>
                                          <p:attrName>style.visibility</p:attrName>
                                        </p:attrNameLst>
                                      </p:cBhvr>
                                      <p:to>
                                        <p:strVal val="visible"/>
                                      </p:to>
                                    </p:set>
                                    <p:anim calcmode="lin" valueType="num">
                                      <p:cBhvr additive="base">
                                        <p:cTn dur="1000"/>
                                        <p:tgtEl>
                                          <p:spTgt spid="149"/>
                                        </p:tgtEl>
                                        <p:attrNameLst>
                                          <p:attrName>ppt_x</p:attrName>
                                        </p:attrNameLst>
                                      </p:cBhvr>
                                      <p:tavLst>
                                        <p:tav fmla="" tm="0">
                                          <p:val>
                                            <p:strVal val="#ppt_x+1"/>
                                          </p:val>
                                        </p:tav>
                                        <p:tav fmla="" tm="100000">
                                          <p:val>
                                            <p:strVal val="#ppt_x"/>
                                          </p:val>
                                        </p:tav>
                                      </p:tavLst>
                                    </p:anim>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146"/>
                                        </p:tgtEl>
                                        <p:attrNameLst>
                                          <p:attrName>style.visibility</p:attrName>
                                        </p:attrNameLst>
                                      </p:cBhvr>
                                      <p:to>
                                        <p:strVal val="visible"/>
                                      </p:to>
                                    </p:set>
                                    <p:animEffect filter="fade" transition="in">
                                      <p:cBhvr>
                                        <p:cTn dur="1000"/>
                                        <p:tgtEl>
                                          <p:spTgt spid="146"/>
                                        </p:tgtEl>
                                      </p:cBhvr>
                                    </p:animEffect>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150">
                                            <p:txEl>
                                              <p:pRg end="0" st="0"/>
                                            </p:txEl>
                                          </p:spTgt>
                                        </p:tgtEl>
                                        <p:attrNameLst>
                                          <p:attrName>style.visibility</p:attrName>
                                        </p:attrNameLst>
                                      </p:cBhvr>
                                      <p:to>
                                        <p:strVal val="visible"/>
                                      </p:to>
                                    </p:set>
                                    <p:animEffect filter="fade" transition="in">
                                      <p:cBhvr>
                                        <p:cTn dur="500"/>
                                        <p:tgtEl>
                                          <p:spTgt spid="150">
                                            <p:txEl>
                                              <p:pRg end="0" st="0"/>
                                            </p:txEl>
                                          </p:spTgt>
                                        </p:tgtEl>
                                      </p:cBhvr>
                                    </p:animEffect>
                                  </p:childTnLst>
                                </p:cTn>
                              </p:par>
                            </p:childTnLst>
                          </p:cTn>
                        </p:par>
                        <p:par>
                          <p:cTn fill="hold">
                            <p:stCondLst>
                              <p:cond delay="4500"/>
                            </p:stCondLst>
                            <p:childTnLst>
                              <p:par>
                                <p:cTn fill="hold" nodeType="afterEffect" presetClass="entr" presetID="10" presetSubtype="0">
                                  <p:stCondLst>
                                    <p:cond delay="0"/>
                                  </p:stCondLst>
                                  <p:childTnLst>
                                    <p:set>
                                      <p:cBhvr>
                                        <p:cTn dur="1" fill="hold">
                                          <p:stCondLst>
                                            <p:cond delay="0"/>
                                          </p:stCondLst>
                                        </p:cTn>
                                        <p:tgtEl>
                                          <p:spTgt spid="150">
                                            <p:txEl>
                                              <p:pRg end="1" st="1"/>
                                            </p:txEl>
                                          </p:spTgt>
                                        </p:tgtEl>
                                        <p:attrNameLst>
                                          <p:attrName>style.visibility</p:attrName>
                                        </p:attrNameLst>
                                      </p:cBhvr>
                                      <p:to>
                                        <p:strVal val="visible"/>
                                      </p:to>
                                    </p:set>
                                    <p:animEffect filter="fade" transition="in">
                                      <p:cBhvr>
                                        <p:cTn dur="500"/>
                                        <p:tgtEl>
                                          <p:spTgt spid="150">
                                            <p:txEl>
                                              <p:pRg end="1" st="1"/>
                                            </p:txEl>
                                          </p:spTgt>
                                        </p:tgtEl>
                                      </p:cBhvr>
                                    </p:animEffect>
                                  </p:childTnLst>
                                </p:cTn>
                              </p:par>
                            </p:childTnLst>
                          </p:cTn>
                        </p:par>
                        <p:par>
                          <p:cTn fill="hold">
                            <p:stCondLst>
                              <p:cond delay="5000"/>
                            </p:stCondLst>
                            <p:childTnLst>
                              <p:par>
                                <p:cTn fill="hold" nodeType="afterEffect" presetClass="entr" presetID="10" presetSubtype="0">
                                  <p:stCondLst>
                                    <p:cond delay="0"/>
                                  </p:stCondLst>
                                  <p:childTnLst>
                                    <p:set>
                                      <p:cBhvr>
                                        <p:cTn dur="1" fill="hold">
                                          <p:stCondLst>
                                            <p:cond delay="0"/>
                                          </p:stCondLst>
                                        </p:cTn>
                                        <p:tgtEl>
                                          <p:spTgt spid="150">
                                            <p:txEl>
                                              <p:pRg end="2" st="2"/>
                                            </p:txEl>
                                          </p:spTgt>
                                        </p:tgtEl>
                                        <p:attrNameLst>
                                          <p:attrName>style.visibility</p:attrName>
                                        </p:attrNameLst>
                                      </p:cBhvr>
                                      <p:to>
                                        <p:strVal val="visible"/>
                                      </p:to>
                                    </p:set>
                                    <p:animEffect filter="fade" transition="in">
                                      <p:cBhvr>
                                        <p:cTn dur="500"/>
                                        <p:tgtEl>
                                          <p:spTgt spid="150">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150"/>
                                        </p:tgtEl>
                                      </p:cBhvr>
                                    </p:animEffect>
                                    <p:set>
                                      <p:cBhvr>
                                        <p:cTn dur="1" fill="hold">
                                          <p:stCondLst>
                                            <p:cond delay="500"/>
                                          </p:stCondLst>
                                        </p:cTn>
                                        <p:tgtEl>
                                          <p:spTgt spid="150"/>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146"/>
                                        </p:tgtEl>
                                      </p:cBhvr>
                                    </p:animEffect>
                                    <p:set>
                                      <p:cBhvr>
                                        <p:cTn dur="1" fill="hold">
                                          <p:stCondLst>
                                            <p:cond delay="1000"/>
                                          </p:stCondLst>
                                        </p:cTn>
                                        <p:tgtEl>
                                          <p:spTgt spid="146"/>
                                        </p:tgtEl>
                                        <p:attrNameLst>
                                          <p:attrName>style.visibility</p:attrName>
                                        </p:attrNameLst>
                                      </p:cBhvr>
                                      <p:to>
                                        <p:strVal val="hidden"/>
                                      </p:to>
                                    </p:set>
                                  </p:childTnLst>
                                </p:cTn>
                              </p:par>
                            </p:childTnLst>
                          </p:cTn>
                        </p:par>
                        <p:par>
                          <p:cTn fill="hold">
                            <p:stCondLst>
                              <p:cond delay="1000"/>
                            </p:stCondLst>
                            <p:childTnLst>
                              <p:par>
                                <p:cTn fill="hold" nodeType="afterEffect" presetClass="exit" presetID="2" presetSubtype="2">
                                  <p:stCondLst>
                                    <p:cond delay="0"/>
                                  </p:stCondLst>
                                  <p:childTnLst>
                                    <p:anim calcmode="lin" valueType="num">
                                      <p:cBhvr additive="base">
                                        <p:cTn dur="1000"/>
                                        <p:tgtEl>
                                          <p:spTgt spid="149"/>
                                        </p:tgtEl>
                                        <p:attrNameLst>
                                          <p:attrName>ppt_x</p:attrName>
                                        </p:attrNameLst>
                                      </p:cBhvr>
                                      <p:tavLst>
                                        <p:tav fmla="" tm="0">
                                          <p:val>
                                            <p:strVal val="#ppt_x"/>
                                          </p:val>
                                        </p:tav>
                                        <p:tav fmla="" tm="100000">
                                          <p:val>
                                            <p:strVal val="#ppt_x+1"/>
                                          </p:val>
                                        </p:tav>
                                      </p:tavLst>
                                    </p:anim>
                                    <p:set>
                                      <p:cBhvr>
                                        <p:cTn dur="1" fill="hold">
                                          <p:stCondLst>
                                            <p:cond delay="1000"/>
                                          </p:stCondLst>
                                        </p:cTn>
                                        <p:tgtEl>
                                          <p:spTgt spid="149"/>
                                        </p:tgtEl>
                                        <p:attrNameLst>
                                          <p:attrName>style.visibility</p:attrName>
                                        </p:attrNameLst>
                                      </p:cBhvr>
                                      <p:to>
                                        <p:strVal val="hidden"/>
                                      </p:to>
                                    </p:set>
                                  </p:childTnLst>
                                </p:cTn>
                              </p:par>
                            </p:childTnLst>
                          </p:cTn>
                        </p:par>
                        <p:par>
                          <p:cTn fill="hold">
                            <p:stCondLst>
                              <p:cond delay="2000"/>
                            </p:stCondLst>
                            <p:childTnLst>
                              <p:par>
                                <p:cTn fill="hold" nodeType="afterEffect" presetClass="exit" presetID="2" presetSubtype="8">
                                  <p:stCondLst>
                                    <p:cond delay="0"/>
                                  </p:stCondLst>
                                  <p:childTnLst>
                                    <p:anim calcmode="lin" valueType="num">
                                      <p:cBhvr additive="base">
                                        <p:cTn dur="1000"/>
                                        <p:tgtEl>
                                          <p:spTgt spid="148"/>
                                        </p:tgtEl>
                                        <p:attrNameLst>
                                          <p:attrName>ppt_x</p:attrName>
                                        </p:attrNameLst>
                                      </p:cBhvr>
                                      <p:tavLst>
                                        <p:tav fmla="" tm="0">
                                          <p:val>
                                            <p:strVal val="#ppt_x"/>
                                          </p:val>
                                        </p:tav>
                                        <p:tav fmla="" tm="100000">
                                          <p:val>
                                            <p:strVal val="#ppt_x-1"/>
                                          </p:val>
                                        </p:tav>
                                      </p:tavLst>
                                    </p:anim>
                                    <p:set>
                                      <p:cBhvr>
                                        <p:cTn dur="1" fill="hold">
                                          <p:stCondLst>
                                            <p:cond delay="1000"/>
                                          </p:stCondLst>
                                        </p:cTn>
                                        <p:tgtEl>
                                          <p:spTgt spid="148"/>
                                        </p:tgtEl>
                                        <p:attrNameLst>
                                          <p:attrName>style.visibility</p:attrName>
                                        </p:attrNameLst>
                                      </p:cBhvr>
                                      <p:to>
                                        <p:strVal val="hidden"/>
                                      </p:to>
                                    </p:set>
                                  </p:childTnLst>
                                </p:cTn>
                              </p:par>
                            </p:childTnLst>
                          </p:cTn>
                        </p:par>
                        <p:par>
                          <p:cTn fill="hold">
                            <p:stCondLst>
                              <p:cond delay="3000"/>
                            </p:stCondLst>
                            <p:childTnLst>
                              <p:par>
                                <p:cTn fill="hold" nodeType="afterEffect" presetClass="exit" presetID="2" presetSubtype="1">
                                  <p:stCondLst>
                                    <p:cond delay="0"/>
                                  </p:stCondLst>
                                  <p:childTnLst>
                                    <p:anim calcmode="lin" valueType="num">
                                      <p:cBhvr additive="base">
                                        <p:cTn dur="1000"/>
                                        <p:tgtEl>
                                          <p:spTgt spid="147"/>
                                        </p:tgtEl>
                                        <p:attrNameLst>
                                          <p:attrName>ppt_y</p:attrName>
                                        </p:attrNameLst>
                                      </p:cBhvr>
                                      <p:tavLst>
                                        <p:tav fmla="" tm="0">
                                          <p:val>
                                            <p:strVal val="#ppt_y"/>
                                          </p:val>
                                        </p:tav>
                                        <p:tav fmla="" tm="100000">
                                          <p:val>
                                            <p:strVal val="#ppt_y-1"/>
                                          </p:val>
                                        </p:tav>
                                      </p:tavLst>
                                    </p:anim>
                                    <p:set>
                                      <p:cBhvr>
                                        <p:cTn dur="1" fill="hold">
                                          <p:stCondLst>
                                            <p:cond delay="1000"/>
                                          </p:stCondLst>
                                        </p:cTn>
                                        <p:tgtEl>
                                          <p:spTgt spid="147"/>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marR="0" rtl="0" algn="ctr">
              <a:lnSpc>
                <a:spcPct val="115833"/>
              </a:lnSpc>
              <a:spcBef>
                <a:spcPts val="0"/>
              </a:spcBef>
              <a:spcAft>
                <a:spcPts val="800"/>
              </a:spcAft>
              <a:buClr>
                <a:schemeClr val="dk1"/>
              </a:buClr>
              <a:buSzPts val="1100"/>
              <a:buFont typeface="Arial"/>
              <a:buNone/>
            </a:pPr>
            <a:r>
              <a:rPr b="1" lang="en-US" sz="4300">
                <a:latin typeface="Times New Roman"/>
                <a:ea typeface="Times New Roman"/>
                <a:cs typeface="Times New Roman"/>
                <a:sym typeface="Times New Roman"/>
              </a:rPr>
              <a:t>SQL Schema</a:t>
            </a:r>
            <a:endParaRPr b="1" sz="4300">
              <a:latin typeface="Times New Roman"/>
              <a:ea typeface="Times New Roman"/>
              <a:cs typeface="Times New Roman"/>
              <a:sym typeface="Times New Roman"/>
            </a:endParaRPr>
          </a:p>
        </p:txBody>
      </p:sp>
      <p:sp>
        <p:nvSpPr>
          <p:cNvPr id="158" name="Google Shape;158;p5"/>
          <p:cNvSpPr txBox="1"/>
          <p:nvPr>
            <p:ph idx="1" type="body"/>
          </p:nvPr>
        </p:nvSpPr>
        <p:spPr>
          <a:xfrm>
            <a:off x="838200" y="1852375"/>
            <a:ext cx="10515600" cy="4351200"/>
          </a:xfrm>
          <a:prstGeom prst="rect">
            <a:avLst/>
          </a:prstGeom>
          <a:noFill/>
          <a:ln>
            <a:noFill/>
          </a:ln>
        </p:spPr>
        <p:txBody>
          <a:bodyPr anchorCtr="0" anchor="t" bIns="45700" lIns="91425" spcFirstLastPara="1" rIns="91425" wrap="square" tIns="45700">
            <a:normAutofit/>
          </a:bodyPr>
          <a:lstStyle/>
          <a:p>
            <a:pPr indent="0" lvl="0" marL="0" rtl="0" algn="ctr">
              <a:lnSpc>
                <a:spcPct val="100000"/>
              </a:lnSpc>
              <a:spcBef>
                <a:spcPts val="0"/>
              </a:spcBef>
              <a:spcAft>
                <a:spcPts val="0"/>
              </a:spcAft>
              <a:buNone/>
            </a:pPr>
            <a:r>
              <a:t/>
            </a:r>
            <a:endParaRPr/>
          </a:p>
          <a:p>
            <a:pPr indent="0" lvl="0" marL="0" rtl="0" algn="l">
              <a:lnSpc>
                <a:spcPct val="90000"/>
              </a:lnSpc>
              <a:spcBef>
                <a:spcPts val="0"/>
              </a:spcBef>
              <a:spcAft>
                <a:spcPts val="0"/>
              </a:spcAft>
              <a:buClr>
                <a:schemeClr val="dk1"/>
              </a:buClr>
              <a:buSzPts val="2800"/>
              <a:buNone/>
            </a:pPr>
            <a:r>
              <a:t/>
            </a:r>
            <a:endParaRPr/>
          </a:p>
        </p:txBody>
      </p:sp>
      <p:pic>
        <p:nvPicPr>
          <p:cNvPr id="159" name="Google Shape;159;p5"/>
          <p:cNvPicPr preferRelativeResize="0"/>
          <p:nvPr/>
        </p:nvPicPr>
        <p:blipFill>
          <a:blip r:embed="rId3">
            <a:alphaModFix/>
          </a:blip>
          <a:stretch>
            <a:fillRect/>
          </a:stretch>
        </p:blipFill>
        <p:spPr>
          <a:xfrm>
            <a:off x="0" y="1428875"/>
            <a:ext cx="4032200" cy="4871176"/>
          </a:xfrm>
          <a:prstGeom prst="rect">
            <a:avLst/>
          </a:prstGeom>
          <a:noFill/>
          <a:ln>
            <a:noFill/>
          </a:ln>
        </p:spPr>
      </p:pic>
      <p:pic>
        <p:nvPicPr>
          <p:cNvPr id="160" name="Google Shape;160;p5"/>
          <p:cNvPicPr preferRelativeResize="0"/>
          <p:nvPr/>
        </p:nvPicPr>
        <p:blipFill>
          <a:blip r:embed="rId4">
            <a:alphaModFix/>
          </a:blip>
          <a:stretch>
            <a:fillRect/>
          </a:stretch>
        </p:blipFill>
        <p:spPr>
          <a:xfrm>
            <a:off x="4032200" y="1428875"/>
            <a:ext cx="4044776" cy="4871174"/>
          </a:xfrm>
          <a:prstGeom prst="rect">
            <a:avLst/>
          </a:prstGeom>
          <a:noFill/>
          <a:ln>
            <a:noFill/>
          </a:ln>
        </p:spPr>
      </p:pic>
      <p:pic>
        <p:nvPicPr>
          <p:cNvPr id="161" name="Google Shape;161;p5"/>
          <p:cNvPicPr preferRelativeResize="0"/>
          <p:nvPr/>
        </p:nvPicPr>
        <p:blipFill>
          <a:blip r:embed="rId5">
            <a:alphaModFix/>
          </a:blip>
          <a:stretch>
            <a:fillRect/>
          </a:stretch>
        </p:blipFill>
        <p:spPr>
          <a:xfrm>
            <a:off x="8076975" y="1428875"/>
            <a:ext cx="4167253" cy="4871174"/>
          </a:xfrm>
          <a:prstGeom prst="rect">
            <a:avLst/>
          </a:prstGeom>
          <a:noFill/>
          <a:ln>
            <a:noFill/>
          </a:ln>
        </p:spPr>
      </p:pic>
      <p:sp>
        <p:nvSpPr>
          <p:cNvPr id="162" name="Google Shape;162;p5"/>
          <p:cNvSpPr txBox="1"/>
          <p:nvPr/>
        </p:nvSpPr>
        <p:spPr>
          <a:xfrm>
            <a:off x="175675" y="365125"/>
            <a:ext cx="43833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000">
                <a:latin typeface="Caveat"/>
                <a:ea typeface="Caveat"/>
                <a:cs typeface="Caveat"/>
                <a:sym typeface="Caveat"/>
              </a:rPr>
              <a:t>“Smart views, smarter decisions </a:t>
            </a:r>
            <a:endParaRPr sz="3000">
              <a:latin typeface="Caveat"/>
              <a:ea typeface="Caveat"/>
              <a:cs typeface="Caveat"/>
              <a:sym typeface="Caveat"/>
            </a:endParaRPr>
          </a:p>
        </p:txBody>
      </p:sp>
      <p:sp>
        <p:nvSpPr>
          <p:cNvPr id="163" name="Google Shape;163;p5"/>
          <p:cNvSpPr txBox="1"/>
          <p:nvPr/>
        </p:nvSpPr>
        <p:spPr>
          <a:xfrm>
            <a:off x="1558975" y="738475"/>
            <a:ext cx="30000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000">
                <a:solidFill>
                  <a:schemeClr val="dk1"/>
                </a:solidFill>
                <a:latin typeface="Caveat"/>
                <a:ea typeface="Caveat"/>
                <a:cs typeface="Caveat"/>
                <a:sym typeface="Caveat"/>
              </a:rPr>
              <a:t>— SQL in action.”</a:t>
            </a:r>
            <a:endParaRPr sz="3000"/>
          </a:p>
        </p:txBody>
      </p:sp>
      <p:sp>
        <p:nvSpPr>
          <p:cNvPr id="164" name="Google Shape;164;p5"/>
          <p:cNvSpPr txBox="1"/>
          <p:nvPr/>
        </p:nvSpPr>
        <p:spPr>
          <a:xfrm>
            <a:off x="0" y="0"/>
            <a:ext cx="3000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800">
                <a:solidFill>
                  <a:schemeClr val="dk1"/>
                </a:solidFill>
              </a:rPr>
              <a:t>6</a:t>
            </a:r>
            <a:endParaRPr sz="2800">
              <a:solidFill>
                <a:schemeClr val="dk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157"/>
                                        </p:tgtEl>
                                        <p:attrNameLst>
                                          <p:attrName>style.visibility</p:attrName>
                                        </p:attrNameLst>
                                      </p:cBhvr>
                                      <p:to>
                                        <p:strVal val="visible"/>
                                      </p:to>
                                    </p:set>
                                    <p:animEffect filter="fade" transition="in">
                                      <p:cBhvr>
                                        <p:cTn dur="1000"/>
                                        <p:tgtEl>
                                          <p:spTgt spid="157"/>
                                        </p:tgtEl>
                                      </p:cBhvr>
                                    </p:animEffect>
                                  </p:childTnLst>
                                </p:cTn>
                              </p:par>
                            </p:childTnLst>
                          </p:cTn>
                        </p:par>
                        <p:par>
                          <p:cTn fill="hold">
                            <p:stCondLst>
                              <p:cond delay="1000"/>
                            </p:stCondLst>
                            <p:childTnLst>
                              <p:par>
                                <p:cTn fill="hold" nodeType="afterEffect" presetClass="entr" presetID="2" presetSubtype="8">
                                  <p:stCondLst>
                                    <p:cond delay="0"/>
                                  </p:stCondLst>
                                  <p:childTnLst>
                                    <p:set>
                                      <p:cBhvr>
                                        <p:cTn dur="1" fill="hold">
                                          <p:stCondLst>
                                            <p:cond delay="0"/>
                                          </p:stCondLst>
                                        </p:cTn>
                                        <p:tgtEl>
                                          <p:spTgt spid="159"/>
                                        </p:tgtEl>
                                        <p:attrNameLst>
                                          <p:attrName>style.visibility</p:attrName>
                                        </p:attrNameLst>
                                      </p:cBhvr>
                                      <p:to>
                                        <p:strVal val="visible"/>
                                      </p:to>
                                    </p:set>
                                    <p:anim calcmode="lin" valueType="num">
                                      <p:cBhvr additive="base">
                                        <p:cTn dur="1000"/>
                                        <p:tgtEl>
                                          <p:spTgt spid="159"/>
                                        </p:tgtEl>
                                        <p:attrNameLst>
                                          <p:attrName>ppt_x</p:attrName>
                                        </p:attrNameLst>
                                      </p:cBhvr>
                                      <p:tavLst>
                                        <p:tav fmla="" tm="0">
                                          <p:val>
                                            <p:strVal val="#ppt_x-1"/>
                                          </p:val>
                                        </p:tav>
                                        <p:tav fmla="" tm="100000">
                                          <p:val>
                                            <p:strVal val="#ppt_x"/>
                                          </p:val>
                                        </p:tav>
                                      </p:tavLst>
                                    </p:anim>
                                  </p:childTnLst>
                                </p:cTn>
                              </p:par>
                            </p:childTnLst>
                          </p:cTn>
                        </p:par>
                        <p:par>
                          <p:cTn fill="hold">
                            <p:stCondLst>
                              <p:cond delay="2000"/>
                            </p:stCondLst>
                            <p:childTnLst>
                              <p:par>
                                <p:cTn fill="hold" nodeType="afterEffect" presetClass="entr" presetID="2" presetSubtype="4">
                                  <p:stCondLst>
                                    <p:cond delay="0"/>
                                  </p:stCondLst>
                                  <p:childTnLst>
                                    <p:set>
                                      <p:cBhvr>
                                        <p:cTn dur="1" fill="hold">
                                          <p:stCondLst>
                                            <p:cond delay="0"/>
                                          </p:stCondLst>
                                        </p:cTn>
                                        <p:tgtEl>
                                          <p:spTgt spid="160"/>
                                        </p:tgtEl>
                                        <p:attrNameLst>
                                          <p:attrName>style.visibility</p:attrName>
                                        </p:attrNameLst>
                                      </p:cBhvr>
                                      <p:to>
                                        <p:strVal val="visible"/>
                                      </p:to>
                                    </p:set>
                                    <p:anim calcmode="lin" valueType="num">
                                      <p:cBhvr additive="base">
                                        <p:cTn dur="1000"/>
                                        <p:tgtEl>
                                          <p:spTgt spid="160"/>
                                        </p:tgtEl>
                                        <p:attrNameLst>
                                          <p:attrName>ppt_y</p:attrName>
                                        </p:attrNameLst>
                                      </p:cBhvr>
                                      <p:tavLst>
                                        <p:tav fmla="" tm="0">
                                          <p:val>
                                            <p:strVal val="#ppt_y+1"/>
                                          </p:val>
                                        </p:tav>
                                        <p:tav fmla="" tm="100000">
                                          <p:val>
                                            <p:strVal val="#ppt_y"/>
                                          </p:val>
                                        </p:tav>
                                      </p:tavLst>
                                    </p:anim>
                                  </p:childTnLst>
                                </p:cTn>
                              </p:par>
                            </p:childTnLst>
                          </p:cTn>
                        </p:par>
                        <p:par>
                          <p:cTn fill="hold">
                            <p:stCondLst>
                              <p:cond delay="3000"/>
                            </p:stCondLst>
                            <p:childTnLst>
                              <p:par>
                                <p:cTn fill="hold" nodeType="afterEffect" presetClass="entr" presetID="2" presetSubtype="2">
                                  <p:stCondLst>
                                    <p:cond delay="0"/>
                                  </p:stCondLst>
                                  <p:childTnLst>
                                    <p:set>
                                      <p:cBhvr>
                                        <p:cTn dur="1" fill="hold">
                                          <p:stCondLst>
                                            <p:cond delay="0"/>
                                          </p:stCondLst>
                                        </p:cTn>
                                        <p:tgtEl>
                                          <p:spTgt spid="161"/>
                                        </p:tgtEl>
                                        <p:attrNameLst>
                                          <p:attrName>style.visibility</p:attrName>
                                        </p:attrNameLst>
                                      </p:cBhvr>
                                      <p:to>
                                        <p:strVal val="visible"/>
                                      </p:to>
                                    </p:set>
                                    <p:anim calcmode="lin" valueType="num">
                                      <p:cBhvr additive="base">
                                        <p:cTn dur="1000"/>
                                        <p:tgtEl>
                                          <p:spTgt spid="161"/>
                                        </p:tgtEl>
                                        <p:attrNameLst>
                                          <p:attrName>ppt_x</p:attrName>
                                        </p:attrNameLst>
                                      </p:cBhvr>
                                      <p:tavLst>
                                        <p:tav fmla="" tm="0">
                                          <p:val>
                                            <p:strVal val="#ppt_x+1"/>
                                          </p:val>
                                        </p:tav>
                                        <p:tav fmla="" tm="100000">
                                          <p:val>
                                            <p:strVal val="#ppt_x"/>
                                          </p:val>
                                        </p:tav>
                                      </p:tavLst>
                                    </p:anim>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162"/>
                                        </p:tgtEl>
                                        <p:attrNameLst>
                                          <p:attrName>style.visibility</p:attrName>
                                        </p:attrNameLst>
                                      </p:cBhvr>
                                      <p:to>
                                        <p:strVal val="visible"/>
                                      </p:to>
                                    </p:set>
                                    <p:animEffect filter="fade" transition="in">
                                      <p:cBhvr>
                                        <p:cTn dur="2000"/>
                                        <p:tgtEl>
                                          <p:spTgt spid="162"/>
                                        </p:tgtEl>
                                      </p:cBhvr>
                                    </p:animEffect>
                                  </p:childTnLst>
                                </p:cTn>
                              </p:par>
                            </p:childTnLst>
                          </p:cTn>
                        </p:par>
                        <p:par>
                          <p:cTn fill="hold">
                            <p:stCondLst>
                              <p:cond delay="6000"/>
                            </p:stCondLst>
                            <p:childTnLst>
                              <p:par>
                                <p:cTn fill="hold" nodeType="afterEffect" presetClass="entr" presetID="10" presetSubtype="0">
                                  <p:stCondLst>
                                    <p:cond delay="0"/>
                                  </p:stCondLst>
                                  <p:childTnLst>
                                    <p:set>
                                      <p:cBhvr>
                                        <p:cTn dur="1" fill="hold">
                                          <p:stCondLst>
                                            <p:cond delay="0"/>
                                          </p:stCondLst>
                                        </p:cTn>
                                        <p:tgtEl>
                                          <p:spTgt spid="163"/>
                                        </p:tgtEl>
                                        <p:attrNameLst>
                                          <p:attrName>style.visibility</p:attrName>
                                        </p:attrNameLst>
                                      </p:cBhvr>
                                      <p:to>
                                        <p:strVal val="visible"/>
                                      </p:to>
                                    </p:set>
                                    <p:animEffect filter="fade" transition="in">
                                      <p:cBhvr>
                                        <p:cTn dur="2000"/>
                                        <p:tgtEl>
                                          <p:spTgt spid="16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2" presetSubtype="2">
                                  <p:stCondLst>
                                    <p:cond delay="0"/>
                                  </p:stCondLst>
                                  <p:childTnLst>
                                    <p:anim calcmode="lin" valueType="num">
                                      <p:cBhvr additive="base">
                                        <p:cTn dur="600"/>
                                        <p:tgtEl>
                                          <p:spTgt spid="161"/>
                                        </p:tgtEl>
                                        <p:attrNameLst>
                                          <p:attrName>ppt_x</p:attrName>
                                        </p:attrNameLst>
                                      </p:cBhvr>
                                      <p:tavLst>
                                        <p:tav fmla="" tm="0">
                                          <p:val>
                                            <p:strVal val="#ppt_x"/>
                                          </p:val>
                                        </p:tav>
                                        <p:tav fmla="" tm="100000">
                                          <p:val>
                                            <p:strVal val="#ppt_x+1"/>
                                          </p:val>
                                        </p:tav>
                                      </p:tavLst>
                                    </p:anim>
                                    <p:set>
                                      <p:cBhvr>
                                        <p:cTn dur="1" fill="hold">
                                          <p:stCondLst>
                                            <p:cond delay="600"/>
                                          </p:stCondLst>
                                        </p:cTn>
                                        <p:tgtEl>
                                          <p:spTgt spid="161"/>
                                        </p:tgtEl>
                                        <p:attrNameLst>
                                          <p:attrName>style.visibility</p:attrName>
                                        </p:attrNameLst>
                                      </p:cBhvr>
                                      <p:to>
                                        <p:strVal val="hidden"/>
                                      </p:to>
                                    </p:set>
                                  </p:childTnLst>
                                </p:cTn>
                              </p:par>
                            </p:childTnLst>
                          </p:cTn>
                        </p:par>
                        <p:par>
                          <p:cTn fill="hold">
                            <p:stCondLst>
                              <p:cond delay="600"/>
                            </p:stCondLst>
                            <p:childTnLst>
                              <p:par>
                                <p:cTn fill="hold" nodeType="afterEffect" presetClass="exit" presetID="2" presetSubtype="4">
                                  <p:stCondLst>
                                    <p:cond delay="0"/>
                                  </p:stCondLst>
                                  <p:childTnLst>
                                    <p:anim calcmode="lin" valueType="num">
                                      <p:cBhvr additive="base">
                                        <p:cTn dur="600"/>
                                        <p:tgtEl>
                                          <p:spTgt spid="160"/>
                                        </p:tgtEl>
                                        <p:attrNameLst>
                                          <p:attrName>ppt_y</p:attrName>
                                        </p:attrNameLst>
                                      </p:cBhvr>
                                      <p:tavLst>
                                        <p:tav fmla="" tm="0">
                                          <p:val>
                                            <p:strVal val="#ppt_y"/>
                                          </p:val>
                                        </p:tav>
                                        <p:tav fmla="" tm="100000">
                                          <p:val>
                                            <p:strVal val="#ppt_y+1"/>
                                          </p:val>
                                        </p:tav>
                                      </p:tavLst>
                                    </p:anim>
                                    <p:set>
                                      <p:cBhvr>
                                        <p:cTn dur="1" fill="hold">
                                          <p:stCondLst>
                                            <p:cond delay="600"/>
                                          </p:stCondLst>
                                        </p:cTn>
                                        <p:tgtEl>
                                          <p:spTgt spid="160"/>
                                        </p:tgtEl>
                                        <p:attrNameLst>
                                          <p:attrName>style.visibility</p:attrName>
                                        </p:attrNameLst>
                                      </p:cBhvr>
                                      <p:to>
                                        <p:strVal val="hidden"/>
                                      </p:to>
                                    </p:set>
                                  </p:childTnLst>
                                </p:cTn>
                              </p:par>
                            </p:childTnLst>
                          </p:cTn>
                        </p:par>
                        <p:par>
                          <p:cTn fill="hold">
                            <p:stCondLst>
                              <p:cond delay="1200"/>
                            </p:stCondLst>
                            <p:childTnLst>
                              <p:par>
                                <p:cTn fill="hold" nodeType="afterEffect" presetClass="exit" presetID="2" presetSubtype="8">
                                  <p:stCondLst>
                                    <p:cond delay="0"/>
                                  </p:stCondLst>
                                  <p:childTnLst>
                                    <p:anim calcmode="lin" valueType="num">
                                      <p:cBhvr additive="base">
                                        <p:cTn dur="600"/>
                                        <p:tgtEl>
                                          <p:spTgt spid="159"/>
                                        </p:tgtEl>
                                        <p:attrNameLst>
                                          <p:attrName>ppt_x</p:attrName>
                                        </p:attrNameLst>
                                      </p:cBhvr>
                                      <p:tavLst>
                                        <p:tav fmla="" tm="0">
                                          <p:val>
                                            <p:strVal val="#ppt_x"/>
                                          </p:val>
                                        </p:tav>
                                        <p:tav fmla="" tm="100000">
                                          <p:val>
                                            <p:strVal val="#ppt_x-1"/>
                                          </p:val>
                                        </p:tav>
                                      </p:tavLst>
                                    </p:anim>
                                    <p:set>
                                      <p:cBhvr>
                                        <p:cTn dur="1" fill="hold">
                                          <p:stCondLst>
                                            <p:cond delay="600"/>
                                          </p:stCondLst>
                                        </p:cTn>
                                        <p:tgtEl>
                                          <p:spTgt spid="159"/>
                                        </p:tgtEl>
                                        <p:attrNameLst>
                                          <p:attrName>style.visibility</p:attrName>
                                        </p:attrNameLst>
                                      </p:cBhvr>
                                      <p:to>
                                        <p:strVal val="hidden"/>
                                      </p:to>
                                    </p:set>
                                  </p:childTnLst>
                                </p:cTn>
                              </p:par>
                            </p:childTnLst>
                          </p:cTn>
                        </p:par>
                        <p:par>
                          <p:cTn fill="hold">
                            <p:stCondLst>
                              <p:cond delay="1800"/>
                            </p:stCondLst>
                            <p:childTnLst>
                              <p:par>
                                <p:cTn fill="hold" nodeType="afterEffect" presetClass="exit" presetID="10" presetSubtype="0">
                                  <p:stCondLst>
                                    <p:cond delay="0"/>
                                  </p:stCondLst>
                                  <p:childTnLst>
                                    <p:animEffect filter="fade" transition="out">
                                      <p:cBhvr>
                                        <p:cTn dur="700"/>
                                        <p:tgtEl>
                                          <p:spTgt spid="157"/>
                                        </p:tgtEl>
                                      </p:cBhvr>
                                    </p:animEffect>
                                    <p:set>
                                      <p:cBhvr>
                                        <p:cTn dur="1" fill="hold">
                                          <p:stCondLst>
                                            <p:cond delay="700"/>
                                          </p:stCondLst>
                                        </p:cTn>
                                        <p:tgtEl>
                                          <p:spTgt spid="157"/>
                                        </p:tgtEl>
                                        <p:attrNameLst>
                                          <p:attrName>style.visibility</p:attrName>
                                        </p:attrNameLst>
                                      </p:cBhvr>
                                      <p:to>
                                        <p:strVal val="hidden"/>
                                      </p:to>
                                    </p:set>
                                  </p:childTnLst>
                                </p:cTn>
                              </p:par>
                            </p:childTnLst>
                          </p:cTn>
                        </p:par>
                        <p:par>
                          <p:cTn fill="hold">
                            <p:stCondLst>
                              <p:cond delay="2500"/>
                            </p:stCondLst>
                            <p:childTnLst>
                              <p:par>
                                <p:cTn fill="hold" nodeType="afterEffect" presetClass="exit" presetID="10" presetSubtype="0">
                                  <p:stCondLst>
                                    <p:cond delay="0"/>
                                  </p:stCondLst>
                                  <p:childTnLst>
                                    <p:animEffect filter="fade" transition="out">
                                      <p:cBhvr>
                                        <p:cTn dur="2000"/>
                                        <p:tgtEl>
                                          <p:spTgt spid="163"/>
                                        </p:tgtEl>
                                      </p:cBhvr>
                                    </p:animEffect>
                                    <p:set>
                                      <p:cBhvr>
                                        <p:cTn dur="1" fill="hold">
                                          <p:stCondLst>
                                            <p:cond delay="2000"/>
                                          </p:stCondLst>
                                        </p:cTn>
                                        <p:tgtEl>
                                          <p:spTgt spid="163"/>
                                        </p:tgtEl>
                                        <p:attrNameLst>
                                          <p:attrName>style.visibility</p:attrName>
                                        </p:attrNameLst>
                                      </p:cBhvr>
                                      <p:to>
                                        <p:strVal val="hidden"/>
                                      </p:to>
                                    </p:set>
                                  </p:childTnLst>
                                </p:cTn>
                              </p:par>
                            </p:childTnLst>
                          </p:cTn>
                        </p:par>
                        <p:par>
                          <p:cTn fill="hold">
                            <p:stCondLst>
                              <p:cond delay="4500"/>
                            </p:stCondLst>
                            <p:childTnLst>
                              <p:par>
                                <p:cTn fill="hold" nodeType="afterEffect" presetClass="exit" presetID="10" presetSubtype="0">
                                  <p:stCondLst>
                                    <p:cond delay="0"/>
                                  </p:stCondLst>
                                  <p:childTnLst>
                                    <p:animEffect filter="fade" transition="out">
                                      <p:cBhvr>
                                        <p:cTn dur="1600"/>
                                        <p:tgtEl>
                                          <p:spTgt spid="162"/>
                                        </p:tgtEl>
                                      </p:cBhvr>
                                    </p:animEffect>
                                    <p:set>
                                      <p:cBhvr>
                                        <p:cTn dur="1" fill="hold">
                                          <p:stCondLst>
                                            <p:cond delay="1600"/>
                                          </p:stCondLst>
                                        </p:cTn>
                                        <p:tgtEl>
                                          <p:spTgt spid="162"/>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6"/>
          <p:cNvSpPr txBox="1"/>
          <p:nvPr>
            <p:ph type="title"/>
          </p:nvPr>
        </p:nvSpPr>
        <p:spPr>
          <a:xfrm>
            <a:off x="937400" y="311500"/>
            <a:ext cx="10515600" cy="1325700"/>
          </a:xfrm>
          <a:prstGeom prst="rect">
            <a:avLst/>
          </a:prstGeom>
          <a:noFill/>
          <a:ln>
            <a:noFill/>
          </a:ln>
        </p:spPr>
        <p:txBody>
          <a:bodyPr anchorCtr="0" anchor="ctr" bIns="45700" lIns="91425" spcFirstLastPara="1" rIns="91425" wrap="square" tIns="45700">
            <a:normAutofit/>
          </a:bodyPr>
          <a:lstStyle/>
          <a:p>
            <a:pPr indent="0" lvl="0" marL="0" marR="0" rtl="0" algn="ctr">
              <a:lnSpc>
                <a:spcPct val="115833"/>
              </a:lnSpc>
              <a:spcBef>
                <a:spcPts val="0"/>
              </a:spcBef>
              <a:spcAft>
                <a:spcPts val="800"/>
              </a:spcAft>
              <a:buClr>
                <a:schemeClr val="dk1"/>
              </a:buClr>
              <a:buSzPts val="1100"/>
              <a:buFont typeface="Arial"/>
              <a:buNone/>
            </a:pPr>
            <a:r>
              <a:rPr b="1" lang="en-US" sz="4300">
                <a:latin typeface="Times New Roman"/>
                <a:ea typeface="Times New Roman"/>
                <a:cs typeface="Times New Roman"/>
                <a:sym typeface="Times New Roman"/>
              </a:rPr>
              <a:t>SQL Schema continued</a:t>
            </a:r>
            <a:endParaRPr b="1" sz="4300">
              <a:latin typeface="Times New Roman"/>
              <a:ea typeface="Times New Roman"/>
              <a:cs typeface="Times New Roman"/>
              <a:sym typeface="Times New Roman"/>
            </a:endParaRPr>
          </a:p>
        </p:txBody>
      </p:sp>
      <p:pic>
        <p:nvPicPr>
          <p:cNvPr id="170" name="Google Shape;170;p6"/>
          <p:cNvPicPr preferRelativeResize="0"/>
          <p:nvPr/>
        </p:nvPicPr>
        <p:blipFill>
          <a:blip r:embed="rId3">
            <a:alphaModFix/>
          </a:blip>
          <a:stretch>
            <a:fillRect/>
          </a:stretch>
        </p:blipFill>
        <p:spPr>
          <a:xfrm>
            <a:off x="5934075" y="1658888"/>
            <a:ext cx="6257925" cy="5230932"/>
          </a:xfrm>
          <a:prstGeom prst="rect">
            <a:avLst/>
          </a:prstGeom>
          <a:noFill/>
          <a:ln>
            <a:noFill/>
          </a:ln>
        </p:spPr>
      </p:pic>
      <p:pic>
        <p:nvPicPr>
          <p:cNvPr id="171" name="Google Shape;171;p6"/>
          <p:cNvPicPr preferRelativeResize="0"/>
          <p:nvPr/>
        </p:nvPicPr>
        <p:blipFill rotWithShape="1">
          <a:blip r:embed="rId4">
            <a:alphaModFix/>
          </a:blip>
          <a:srcRect b="-1235" l="0" r="0" t="0"/>
          <a:stretch/>
        </p:blipFill>
        <p:spPr>
          <a:xfrm>
            <a:off x="0" y="1658900"/>
            <a:ext cx="5934075" cy="5302750"/>
          </a:xfrm>
          <a:prstGeom prst="rect">
            <a:avLst/>
          </a:prstGeom>
          <a:noFill/>
          <a:ln>
            <a:noFill/>
          </a:ln>
        </p:spPr>
      </p:pic>
      <p:sp>
        <p:nvSpPr>
          <p:cNvPr id="172" name="Google Shape;172;p6"/>
          <p:cNvSpPr txBox="1"/>
          <p:nvPr/>
        </p:nvSpPr>
        <p:spPr>
          <a:xfrm>
            <a:off x="0" y="0"/>
            <a:ext cx="3000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800">
                <a:solidFill>
                  <a:schemeClr val="dk1"/>
                </a:solidFill>
              </a:rPr>
              <a:t>7</a:t>
            </a:r>
            <a:endParaRPr sz="2800">
              <a:solidFill>
                <a:schemeClr val="dk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1">
                                  <p:stCondLst>
                                    <p:cond delay="0"/>
                                  </p:stCondLst>
                                  <p:childTnLst>
                                    <p:set>
                                      <p:cBhvr>
                                        <p:cTn dur="1" fill="hold">
                                          <p:stCondLst>
                                            <p:cond delay="0"/>
                                          </p:stCondLst>
                                        </p:cTn>
                                        <p:tgtEl>
                                          <p:spTgt spid="169"/>
                                        </p:tgtEl>
                                        <p:attrNameLst>
                                          <p:attrName>style.visibility</p:attrName>
                                        </p:attrNameLst>
                                      </p:cBhvr>
                                      <p:to>
                                        <p:strVal val="visible"/>
                                      </p:to>
                                    </p:set>
                                    <p:anim calcmode="lin" valueType="num">
                                      <p:cBhvr additive="base">
                                        <p:cTn dur="1000"/>
                                        <p:tgtEl>
                                          <p:spTgt spid="169"/>
                                        </p:tgtEl>
                                        <p:attrNameLst>
                                          <p:attrName>ppt_y</p:attrName>
                                        </p:attrNameLst>
                                      </p:cBhvr>
                                      <p:tavLst>
                                        <p:tav fmla="" tm="0">
                                          <p:val>
                                            <p:strVal val="#ppt_y-1"/>
                                          </p:val>
                                        </p:tav>
                                        <p:tav fmla="" tm="100000">
                                          <p:val>
                                            <p:strVal val="#ppt_y"/>
                                          </p:val>
                                        </p:tav>
                                      </p:tavLst>
                                    </p:anim>
                                  </p:childTnLst>
                                </p:cTn>
                              </p:par>
                            </p:childTnLst>
                          </p:cTn>
                        </p:par>
                        <p:par>
                          <p:cTn fill="hold">
                            <p:stCondLst>
                              <p:cond delay="1000"/>
                            </p:stCondLst>
                            <p:childTnLst>
                              <p:par>
                                <p:cTn fill="hold" nodeType="afterEffect" presetClass="entr" presetID="2" presetSubtype="8">
                                  <p:stCondLst>
                                    <p:cond delay="0"/>
                                  </p:stCondLst>
                                  <p:childTnLst>
                                    <p:set>
                                      <p:cBhvr>
                                        <p:cTn dur="1" fill="hold">
                                          <p:stCondLst>
                                            <p:cond delay="0"/>
                                          </p:stCondLst>
                                        </p:cTn>
                                        <p:tgtEl>
                                          <p:spTgt spid="171"/>
                                        </p:tgtEl>
                                        <p:attrNameLst>
                                          <p:attrName>style.visibility</p:attrName>
                                        </p:attrNameLst>
                                      </p:cBhvr>
                                      <p:to>
                                        <p:strVal val="visible"/>
                                      </p:to>
                                    </p:set>
                                    <p:anim calcmode="lin" valueType="num">
                                      <p:cBhvr additive="base">
                                        <p:cTn dur="1000"/>
                                        <p:tgtEl>
                                          <p:spTgt spid="171"/>
                                        </p:tgtEl>
                                        <p:attrNameLst>
                                          <p:attrName>ppt_x</p:attrName>
                                        </p:attrNameLst>
                                      </p:cBhvr>
                                      <p:tavLst>
                                        <p:tav fmla="" tm="0">
                                          <p:val>
                                            <p:strVal val="#ppt_x-1"/>
                                          </p:val>
                                        </p:tav>
                                        <p:tav fmla="" tm="100000">
                                          <p:val>
                                            <p:strVal val="#ppt_x"/>
                                          </p:val>
                                        </p:tav>
                                      </p:tavLst>
                                    </p:anim>
                                  </p:childTnLst>
                                </p:cTn>
                              </p:par>
                            </p:childTnLst>
                          </p:cTn>
                        </p:par>
                        <p:par>
                          <p:cTn fill="hold">
                            <p:stCondLst>
                              <p:cond delay="2000"/>
                            </p:stCondLst>
                            <p:childTnLst>
                              <p:par>
                                <p:cTn fill="hold" nodeType="afterEffect" presetClass="entr" presetID="2" presetSubtype="2">
                                  <p:stCondLst>
                                    <p:cond delay="0"/>
                                  </p:stCondLst>
                                  <p:childTnLst>
                                    <p:set>
                                      <p:cBhvr>
                                        <p:cTn dur="1" fill="hold">
                                          <p:stCondLst>
                                            <p:cond delay="0"/>
                                          </p:stCondLst>
                                        </p:cTn>
                                        <p:tgtEl>
                                          <p:spTgt spid="170"/>
                                        </p:tgtEl>
                                        <p:attrNameLst>
                                          <p:attrName>style.visibility</p:attrName>
                                        </p:attrNameLst>
                                      </p:cBhvr>
                                      <p:to>
                                        <p:strVal val="visible"/>
                                      </p:to>
                                    </p:set>
                                    <p:anim calcmode="lin" valueType="num">
                                      <p:cBhvr additive="base">
                                        <p:cTn dur="1000"/>
                                        <p:tgtEl>
                                          <p:spTgt spid="170"/>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xit" presetID="2" presetSubtype="2">
                                  <p:stCondLst>
                                    <p:cond delay="0"/>
                                  </p:stCondLst>
                                  <p:childTnLst>
                                    <p:anim calcmode="lin" valueType="num">
                                      <p:cBhvr additive="base">
                                        <p:cTn dur="1000"/>
                                        <p:tgtEl>
                                          <p:spTgt spid="170"/>
                                        </p:tgtEl>
                                        <p:attrNameLst>
                                          <p:attrName>ppt_x</p:attrName>
                                        </p:attrNameLst>
                                      </p:cBhvr>
                                      <p:tavLst>
                                        <p:tav fmla="" tm="0">
                                          <p:val>
                                            <p:strVal val="#ppt_x"/>
                                          </p:val>
                                        </p:tav>
                                        <p:tav fmla="" tm="100000">
                                          <p:val>
                                            <p:strVal val="#ppt_x+1"/>
                                          </p:val>
                                        </p:tav>
                                      </p:tavLst>
                                    </p:anim>
                                    <p:set>
                                      <p:cBhvr>
                                        <p:cTn dur="1" fill="hold">
                                          <p:stCondLst>
                                            <p:cond delay="1000"/>
                                          </p:stCondLst>
                                        </p:cTn>
                                        <p:tgtEl>
                                          <p:spTgt spid="170"/>
                                        </p:tgtEl>
                                        <p:attrNameLst>
                                          <p:attrName>style.visibility</p:attrName>
                                        </p:attrNameLst>
                                      </p:cBhvr>
                                      <p:to>
                                        <p:strVal val="hidden"/>
                                      </p:to>
                                    </p:set>
                                  </p:childTnLst>
                                </p:cTn>
                              </p:par>
                              <p:par>
                                <p:cTn fill="hold" nodeType="withEffect" presetClass="exit" presetID="2" presetSubtype="8">
                                  <p:stCondLst>
                                    <p:cond delay="0"/>
                                  </p:stCondLst>
                                  <p:childTnLst>
                                    <p:anim calcmode="lin" valueType="num">
                                      <p:cBhvr additive="base">
                                        <p:cTn dur="1000"/>
                                        <p:tgtEl>
                                          <p:spTgt spid="171"/>
                                        </p:tgtEl>
                                        <p:attrNameLst>
                                          <p:attrName>ppt_x</p:attrName>
                                        </p:attrNameLst>
                                      </p:cBhvr>
                                      <p:tavLst>
                                        <p:tav fmla="" tm="0">
                                          <p:val>
                                            <p:strVal val="#ppt_x"/>
                                          </p:val>
                                        </p:tav>
                                        <p:tav fmla="" tm="100000">
                                          <p:val>
                                            <p:strVal val="#ppt_x-1"/>
                                          </p:val>
                                        </p:tav>
                                      </p:tavLst>
                                    </p:anim>
                                    <p:set>
                                      <p:cBhvr>
                                        <p:cTn dur="1" fill="hold">
                                          <p:stCondLst>
                                            <p:cond delay="1000"/>
                                          </p:stCondLst>
                                        </p:cTn>
                                        <p:tgtEl>
                                          <p:spTgt spid="171"/>
                                        </p:tgtEl>
                                        <p:attrNameLst>
                                          <p:attrName>style.visibility</p:attrName>
                                        </p:attrNameLst>
                                      </p:cBhvr>
                                      <p:to>
                                        <p:strVal val="hidden"/>
                                      </p:to>
                                    </p:set>
                                  </p:childTnLst>
                                </p:cTn>
                              </p:par>
                            </p:childTnLst>
                          </p:cTn>
                        </p:par>
                        <p:par>
                          <p:cTn fill="hold">
                            <p:stCondLst>
                              <p:cond delay="1000"/>
                            </p:stCondLst>
                            <p:childTnLst>
                              <p:par>
                                <p:cTn fill="hold" nodeType="afterEffect" presetClass="exit" presetID="2" presetSubtype="1">
                                  <p:stCondLst>
                                    <p:cond delay="0"/>
                                  </p:stCondLst>
                                  <p:childTnLst>
                                    <p:anim calcmode="lin" valueType="num">
                                      <p:cBhvr additive="base">
                                        <p:cTn dur="1000"/>
                                        <p:tgtEl>
                                          <p:spTgt spid="169"/>
                                        </p:tgtEl>
                                        <p:attrNameLst>
                                          <p:attrName>ppt_y</p:attrName>
                                        </p:attrNameLst>
                                      </p:cBhvr>
                                      <p:tavLst>
                                        <p:tav fmla="" tm="0">
                                          <p:val>
                                            <p:strVal val="#ppt_y"/>
                                          </p:val>
                                        </p:tav>
                                        <p:tav fmla="" tm="100000">
                                          <p:val>
                                            <p:strVal val="#ppt_y-1"/>
                                          </p:val>
                                        </p:tav>
                                      </p:tavLst>
                                    </p:anim>
                                    <p:set>
                                      <p:cBhvr>
                                        <p:cTn dur="1" fill="hold">
                                          <p:stCondLst>
                                            <p:cond delay="1000"/>
                                          </p:stCondLst>
                                        </p:cTn>
                                        <p:tgtEl>
                                          <p:spTgt spid="169"/>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pic>
        <p:nvPicPr>
          <p:cNvPr id="178" name="Google Shape;178;g373ba05a8ee_1_44" title="Screenshot 2025-07-26 210319.png"/>
          <p:cNvPicPr preferRelativeResize="0"/>
          <p:nvPr/>
        </p:nvPicPr>
        <p:blipFill>
          <a:blip r:embed="rId3">
            <a:alphaModFix/>
          </a:blip>
          <a:stretch>
            <a:fillRect/>
          </a:stretch>
        </p:blipFill>
        <p:spPr>
          <a:xfrm>
            <a:off x="0" y="0"/>
            <a:ext cx="6487175" cy="6857999"/>
          </a:xfrm>
          <a:prstGeom prst="rect">
            <a:avLst/>
          </a:prstGeom>
          <a:noFill/>
          <a:ln cap="flat" cmpd="sng" w="9525">
            <a:solidFill>
              <a:schemeClr val="dk1"/>
            </a:solidFill>
            <a:prstDash val="solid"/>
            <a:round/>
            <a:headEnd len="sm" w="sm" type="none"/>
            <a:tailEnd len="sm" w="sm" type="none"/>
          </a:ln>
        </p:spPr>
      </p:pic>
      <p:pic>
        <p:nvPicPr>
          <p:cNvPr id="179" name="Google Shape;179;g373ba05a8ee_1_44" title="Screenshot 2025-07-26 210325.png"/>
          <p:cNvPicPr preferRelativeResize="0"/>
          <p:nvPr/>
        </p:nvPicPr>
        <p:blipFill>
          <a:blip r:embed="rId4">
            <a:alphaModFix/>
          </a:blip>
          <a:stretch>
            <a:fillRect/>
          </a:stretch>
        </p:blipFill>
        <p:spPr>
          <a:xfrm>
            <a:off x="6487175" y="3136600"/>
            <a:ext cx="5704824" cy="3721400"/>
          </a:xfrm>
          <a:prstGeom prst="rect">
            <a:avLst/>
          </a:prstGeom>
          <a:noFill/>
          <a:ln cap="flat" cmpd="sng" w="9525">
            <a:solidFill>
              <a:schemeClr val="dk1"/>
            </a:solidFill>
            <a:prstDash val="solid"/>
            <a:round/>
            <a:headEnd len="sm" w="sm" type="none"/>
            <a:tailEnd len="sm" w="sm" type="none"/>
          </a:ln>
        </p:spPr>
      </p:pic>
      <p:pic>
        <p:nvPicPr>
          <p:cNvPr id="180" name="Google Shape;180;g373ba05a8ee_1_44" title="Screenshot 2025-07-26 210241.png"/>
          <p:cNvPicPr preferRelativeResize="0"/>
          <p:nvPr/>
        </p:nvPicPr>
        <p:blipFill>
          <a:blip r:embed="rId5">
            <a:alphaModFix/>
          </a:blip>
          <a:stretch>
            <a:fillRect/>
          </a:stretch>
        </p:blipFill>
        <p:spPr>
          <a:xfrm>
            <a:off x="6487175" y="0"/>
            <a:ext cx="5704825" cy="3136601"/>
          </a:xfrm>
          <a:prstGeom prst="rect">
            <a:avLst/>
          </a:prstGeom>
          <a:noFill/>
          <a:ln cap="flat" cmpd="sng" w="9525">
            <a:solidFill>
              <a:schemeClr val="dk1"/>
            </a:solidFill>
            <a:prstDash val="solid"/>
            <a:round/>
            <a:headEnd len="sm" w="sm" type="none"/>
            <a:tailEnd len="sm" w="sm" type="none"/>
          </a:ln>
        </p:spPr>
      </p:pic>
      <p:sp>
        <p:nvSpPr>
          <p:cNvPr id="181" name="Google Shape;181;g373ba05a8ee_1_44"/>
          <p:cNvSpPr txBox="1"/>
          <p:nvPr/>
        </p:nvSpPr>
        <p:spPr>
          <a:xfrm>
            <a:off x="0" y="0"/>
            <a:ext cx="3000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800">
                <a:solidFill>
                  <a:schemeClr val="lt2"/>
                </a:solidFill>
              </a:rPr>
              <a:t>8</a:t>
            </a:r>
            <a:endParaRPr sz="2800">
              <a:solidFill>
                <a:schemeClr val="lt2"/>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178"/>
                                        </p:tgtEl>
                                        <p:attrNameLst>
                                          <p:attrName>style.visibility</p:attrName>
                                        </p:attrNameLst>
                                      </p:cBhvr>
                                      <p:to>
                                        <p:strVal val="visible"/>
                                      </p:to>
                                    </p:set>
                                    <p:animEffect filter="fade" transition="in">
                                      <p:cBhvr>
                                        <p:cTn dur="1000"/>
                                        <p:tgtEl>
                                          <p:spTgt spid="178"/>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80"/>
                                        </p:tgtEl>
                                        <p:attrNameLst>
                                          <p:attrName>style.visibility</p:attrName>
                                        </p:attrNameLst>
                                      </p:cBhvr>
                                      <p:to>
                                        <p:strVal val="visible"/>
                                      </p:to>
                                    </p:set>
                                    <p:animEffect filter="fade" transition="in">
                                      <p:cBhvr>
                                        <p:cTn dur="1000"/>
                                        <p:tgtEl>
                                          <p:spTgt spid="180"/>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179"/>
                                        </p:tgtEl>
                                        <p:attrNameLst>
                                          <p:attrName>style.visibility</p:attrName>
                                        </p:attrNameLst>
                                      </p:cBhvr>
                                      <p:to>
                                        <p:strVal val="visible"/>
                                      </p:to>
                                    </p:set>
                                    <p:animEffect filter="fade" transition="in">
                                      <p:cBhvr>
                                        <p:cTn dur="1000"/>
                                        <p:tgtEl>
                                          <p:spTgt spid="17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600"/>
                                        <p:tgtEl>
                                          <p:spTgt spid="179"/>
                                        </p:tgtEl>
                                      </p:cBhvr>
                                    </p:animEffect>
                                    <p:set>
                                      <p:cBhvr>
                                        <p:cTn dur="1" fill="hold">
                                          <p:stCondLst>
                                            <p:cond delay="600"/>
                                          </p:stCondLst>
                                        </p:cTn>
                                        <p:tgtEl>
                                          <p:spTgt spid="179"/>
                                        </p:tgtEl>
                                        <p:attrNameLst>
                                          <p:attrName>style.visibility</p:attrName>
                                        </p:attrNameLst>
                                      </p:cBhvr>
                                      <p:to>
                                        <p:strVal val="hidden"/>
                                      </p:to>
                                    </p:set>
                                  </p:childTnLst>
                                </p:cTn>
                              </p:par>
                            </p:childTnLst>
                          </p:cTn>
                        </p:par>
                        <p:par>
                          <p:cTn fill="hold">
                            <p:stCondLst>
                              <p:cond delay="600"/>
                            </p:stCondLst>
                            <p:childTnLst>
                              <p:par>
                                <p:cTn fill="hold" nodeType="afterEffect" presetClass="exit" presetID="10" presetSubtype="0">
                                  <p:stCondLst>
                                    <p:cond delay="0"/>
                                  </p:stCondLst>
                                  <p:childTnLst>
                                    <p:animEffect filter="fade" transition="out">
                                      <p:cBhvr>
                                        <p:cTn dur="500"/>
                                        <p:tgtEl>
                                          <p:spTgt spid="180"/>
                                        </p:tgtEl>
                                      </p:cBhvr>
                                    </p:animEffect>
                                    <p:set>
                                      <p:cBhvr>
                                        <p:cTn dur="1" fill="hold">
                                          <p:stCondLst>
                                            <p:cond delay="500"/>
                                          </p:stCondLst>
                                        </p:cTn>
                                        <p:tgtEl>
                                          <p:spTgt spid="180"/>
                                        </p:tgtEl>
                                        <p:attrNameLst>
                                          <p:attrName>style.visibility</p:attrName>
                                        </p:attrNameLst>
                                      </p:cBhvr>
                                      <p:to>
                                        <p:strVal val="hidden"/>
                                      </p:to>
                                    </p:set>
                                  </p:childTnLst>
                                </p:cTn>
                              </p:par>
                            </p:childTnLst>
                          </p:cTn>
                        </p:par>
                        <p:par>
                          <p:cTn fill="hold">
                            <p:stCondLst>
                              <p:cond delay="1100"/>
                            </p:stCondLst>
                            <p:childTnLst>
                              <p:par>
                                <p:cTn fill="hold" nodeType="afterEffect" presetClass="exit" presetID="10" presetSubtype="0">
                                  <p:stCondLst>
                                    <p:cond delay="0"/>
                                  </p:stCondLst>
                                  <p:childTnLst>
                                    <p:animEffect filter="fade" transition="out">
                                      <p:cBhvr>
                                        <p:cTn dur="500"/>
                                        <p:tgtEl>
                                          <p:spTgt spid="178"/>
                                        </p:tgtEl>
                                      </p:cBhvr>
                                    </p:animEffect>
                                    <p:set>
                                      <p:cBhvr>
                                        <p:cTn dur="1" fill="hold">
                                          <p:stCondLst>
                                            <p:cond delay="500"/>
                                          </p:stCondLst>
                                        </p:cTn>
                                        <p:tgtEl>
                                          <p:spTgt spid="178"/>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2025-07-10T13:38:26Z</dcterms:created>
  <dc:creator>Dylan Ponder</dc:creator>
</cp:coreProperties>
</file>